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49"/>
  </p:notesMasterIdLst>
  <p:handoutMasterIdLst>
    <p:handoutMasterId r:id="rId50"/>
  </p:handoutMasterIdLst>
  <p:sldIdLst>
    <p:sldId id="331" r:id="rId2"/>
    <p:sldId id="338" r:id="rId3"/>
    <p:sldId id="337" r:id="rId4"/>
    <p:sldId id="339" r:id="rId5"/>
    <p:sldId id="344" r:id="rId6"/>
    <p:sldId id="341" r:id="rId7"/>
    <p:sldId id="343" r:id="rId8"/>
    <p:sldId id="342" r:id="rId9"/>
    <p:sldId id="355" r:id="rId10"/>
    <p:sldId id="351" r:id="rId11"/>
    <p:sldId id="323" r:id="rId12"/>
    <p:sldId id="374" r:id="rId13"/>
    <p:sldId id="360" r:id="rId14"/>
    <p:sldId id="373" r:id="rId15"/>
    <p:sldId id="356" r:id="rId16"/>
    <p:sldId id="357" r:id="rId17"/>
    <p:sldId id="358" r:id="rId18"/>
    <p:sldId id="387" r:id="rId19"/>
    <p:sldId id="346" r:id="rId20"/>
    <p:sldId id="348" r:id="rId21"/>
    <p:sldId id="349" r:id="rId22"/>
    <p:sldId id="336" r:id="rId23"/>
    <p:sldId id="386" r:id="rId24"/>
    <p:sldId id="345" r:id="rId25"/>
    <p:sldId id="372" r:id="rId26"/>
    <p:sldId id="365" r:id="rId27"/>
    <p:sldId id="375" r:id="rId28"/>
    <p:sldId id="370" r:id="rId29"/>
    <p:sldId id="364" r:id="rId30"/>
    <p:sldId id="395" r:id="rId31"/>
    <p:sldId id="367" r:id="rId32"/>
    <p:sldId id="369" r:id="rId33"/>
    <p:sldId id="397" r:id="rId34"/>
    <p:sldId id="382" r:id="rId35"/>
    <p:sldId id="392" r:id="rId36"/>
    <p:sldId id="391" r:id="rId37"/>
    <p:sldId id="394" r:id="rId38"/>
    <p:sldId id="393" r:id="rId39"/>
    <p:sldId id="383" r:id="rId40"/>
    <p:sldId id="388" r:id="rId41"/>
    <p:sldId id="389" r:id="rId42"/>
    <p:sldId id="390" r:id="rId43"/>
    <p:sldId id="330" r:id="rId44"/>
    <p:sldId id="363" r:id="rId45"/>
    <p:sldId id="398" r:id="rId46"/>
    <p:sldId id="399" r:id="rId47"/>
    <p:sldId id="400" r:id="rId48"/>
  </p:sldIdLst>
  <p:sldSz cx="9144000" cy="6858000" type="screen4x3"/>
  <p:notesSz cx="6794500" cy="9931400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Title Page" id="{AE7857C0-2D20-4703-8FB6-39B300EF5577}">
          <p14:sldIdLst>
            <p14:sldId id="331"/>
          </p14:sldIdLst>
        </p14:section>
        <p14:section name="Introduction" id="{0730D64A-86B6-4AFB-B574-D9BEEC40D701}">
          <p14:sldIdLst>
            <p14:sldId id="338"/>
            <p14:sldId id="337"/>
            <p14:sldId id="339"/>
            <p14:sldId id="344"/>
            <p14:sldId id="341"/>
            <p14:sldId id="343"/>
            <p14:sldId id="342"/>
            <p14:sldId id="355"/>
          </p14:sldIdLst>
        </p14:section>
        <p14:section name="Global Sensitivity Analysis" id="{AF81810D-EFA2-450A-924C-A2661A56B6AA}">
          <p14:sldIdLst>
            <p14:sldId id="351"/>
            <p14:sldId id="323"/>
            <p14:sldId id="374"/>
            <p14:sldId id="360"/>
            <p14:sldId id="373"/>
            <p14:sldId id="356"/>
            <p14:sldId id="357"/>
            <p14:sldId id="358"/>
          </p14:sldIdLst>
        </p14:section>
        <p14:section name="Gaussian Process Metamodeling" id="{E0576A92-66F7-4A4D-AD1B-296B6857C042}">
          <p14:sldIdLst>
            <p14:sldId id="387"/>
            <p14:sldId id="346"/>
            <p14:sldId id="348"/>
            <p14:sldId id="349"/>
            <p14:sldId id="336"/>
          </p14:sldIdLst>
        </p14:section>
        <p14:section name="Bayesian Calibration" id="{515B0874-7D3C-41C4-AE87-F66FD0C3A8CA}">
          <p14:sldIdLst>
            <p14:sldId id="386"/>
            <p14:sldId id="345"/>
            <p14:sldId id="372"/>
            <p14:sldId id="365"/>
            <p14:sldId id="375"/>
            <p14:sldId id="370"/>
            <p14:sldId id="364"/>
            <p14:sldId id="395"/>
            <p14:sldId id="367"/>
            <p14:sldId id="369"/>
            <p14:sldId id="397"/>
          </p14:sldIdLst>
        </p14:section>
        <p14:section name="Verification and Validation" id="{ABAD8C54-748C-460A-9998-0517DA33C009}">
          <p14:sldIdLst>
            <p14:sldId id="382"/>
            <p14:sldId id="392"/>
            <p14:sldId id="391"/>
            <p14:sldId id="394"/>
            <p14:sldId id="393"/>
          </p14:sldIdLst>
        </p14:section>
        <p14:section name="Conclusion and Outlook" id="{7382F657-4A45-439B-9220-14EBCD076422}">
          <p14:sldIdLst>
            <p14:sldId id="383"/>
            <p14:sldId id="388"/>
            <p14:sldId id="389"/>
            <p14:sldId id="390"/>
          </p14:sldIdLst>
        </p14:section>
        <p14:section name="Thank You" id="{C2079231-590A-46C4-8381-352D0C18F53A}">
          <p14:sldIdLst>
            <p14:sldId id="330"/>
          </p14:sldIdLst>
        </p14:section>
        <p14:section name="Backup Slides" id="{A56629E8-3BFB-4C92-81AA-68AED5B2B092}">
          <p14:sldIdLst>
            <p14:sldId id="363"/>
            <p14:sldId id="398"/>
            <p14:sldId id="399"/>
            <p14:sldId id="4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79095" autoAdjust="0"/>
  </p:normalViewPr>
  <p:slideViewPr>
    <p:cSldViewPr snapToObjects="1">
      <p:cViewPr varScale="1">
        <p:scale>
          <a:sx n="101" d="100"/>
          <a:sy n="101" d="100"/>
        </p:scale>
        <p:origin x="-2040" y="-90"/>
      </p:cViewPr>
      <p:guideLst>
        <p:guide orient="horz" pos="981"/>
        <p:guide orient="horz" pos="3793"/>
        <p:guide orient="horz" pos="1117"/>
        <p:guide orient="horz" pos="187"/>
        <p:guide orient="horz" pos="482"/>
        <p:guide orient="horz" pos="4156"/>
        <p:guide orient="horz"/>
        <p:guide pos="657"/>
        <p:guide pos="5556"/>
        <p:guide pos="521"/>
        <p:guide pos="431"/>
        <p:guide pos="1292"/>
        <p:guide pos="3061"/>
        <p:guide pos="3152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4932" y="-10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31" y="4718072"/>
            <a:ext cx="4981238" cy="44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</a:t>
            </a:r>
            <a:r>
              <a:rPr lang="de-DE" noProof="0" dirty="0" smtClean="0"/>
              <a:t>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90488" indent="-90488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5" indent="-9207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700" indent="-8572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88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75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63" indent="-90488" algn="l" defTabSz="457200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50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38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50" indent="-88900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Motivation: Safety</a:t>
            </a:r>
            <a:r>
              <a:rPr lang="en-US" baseline="0" dirty="0" smtClean="0"/>
              <a:t> Analysis of NPP under LBLOCA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4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idea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global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assumptions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regarding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hyper-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. Perturbation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perturbation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evaluate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departure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response</a:t>
            </a:r>
            <a:endParaRPr lang="de-CH" baseline="0" dirty="0" smtClean="0"/>
          </a:p>
          <a:p>
            <a:r>
              <a:rPr lang="de-CH" baseline="0" dirty="0" smtClean="0"/>
              <a:t>But Morris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qualitative (</a:t>
            </a:r>
            <a:r>
              <a:rPr lang="de-CH" baseline="0" dirty="0" err="1" smtClean="0"/>
              <a:t>ordinal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intuitively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important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idea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global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assumptions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regarding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hyper-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. Perturbation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perturbation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evaluate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departure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response</a:t>
            </a:r>
            <a:endParaRPr lang="de-CH" baseline="0" dirty="0" smtClean="0"/>
          </a:p>
          <a:p>
            <a:r>
              <a:rPr lang="de-CH" baseline="0" dirty="0" smtClean="0"/>
              <a:t>But Morris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qualitative (</a:t>
            </a:r>
            <a:r>
              <a:rPr lang="de-CH" baseline="0" dirty="0" err="1" smtClean="0"/>
              <a:t>ordinal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intuitively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important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000" spc="30" dirty="0" smtClean="0">
                <a:latin typeface="+mn-lt"/>
                <a:cs typeface="Franklin Gothic Book"/>
              </a:rPr>
              <a:t>The three screening methods give (more/less) consistent ranking</a:t>
            </a:r>
          </a:p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 smtClean="0"/>
              <a:t>But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actually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run</a:t>
            </a:r>
            <a:r>
              <a:rPr lang="de-CH" dirty="0" smtClean="0"/>
              <a:t> 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through</a:t>
            </a:r>
            <a:endParaRPr lang="de-CH" baseline="0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statistical (probabilistic)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270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these physical</a:t>
            </a:r>
            <a:r>
              <a:rPr lang="en-US" baseline="0" dirty="0" smtClean="0"/>
              <a:t> model parameters?</a:t>
            </a:r>
          </a:p>
          <a:p>
            <a:r>
              <a:rPr lang="en-US" baseline="0" dirty="0" smtClean="0"/>
              <a:t>Take for example the phenomenological models that describe two phase flow during a </a:t>
            </a:r>
            <a:r>
              <a:rPr lang="en-US" baseline="0" dirty="0" err="1" smtClean="0"/>
              <a:t>reflood</a:t>
            </a:r>
            <a:r>
              <a:rPr lang="en-US" baseline="0" dirty="0" smtClean="0"/>
              <a:t> of a dry channel</a:t>
            </a:r>
          </a:p>
          <a:p>
            <a:r>
              <a:rPr lang="en-US" baseline="0" dirty="0" smtClean="0"/>
              <a:t>Closure laws describe the interaction between phases in each distinct **pre-determined** flow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42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Uncertainty propagation using prior pdfs</a:t>
            </a:r>
            <a:r>
              <a:rPr lang="en-US" baseline="0" dirty="0" smtClean="0"/>
              <a:t> and 1’000 samples. Bands are constructed based on the 95% probability (2.5</a:t>
            </a:r>
            <a:r>
              <a:rPr lang="en-US" baseline="30000" dirty="0" smtClean="0"/>
              <a:t>th</a:t>
            </a:r>
            <a:r>
              <a:rPr lang="en-US" baseline="0" dirty="0" smtClean="0"/>
              <a:t> – 97.5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U:\20160506_PSI_Luftbild_029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7666"/>
          <a:stretch/>
        </p:blipFill>
        <p:spPr bwMode="auto">
          <a:xfrm>
            <a:off x="2642403" y="282698"/>
            <a:ext cx="5674015" cy="3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>
          <a:xfrm>
            <a:off x="814389" y="4572001"/>
            <a:ext cx="7969249" cy="1388939"/>
          </a:xfrm>
        </p:spPr>
        <p:txBody>
          <a:bodyPr/>
          <a:lstStyle>
            <a:lvl1pPr>
              <a:defRPr sz="30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14390" y="4140000"/>
            <a:ext cx="7969249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8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2" y="282698"/>
            <a:ext cx="25344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12" name="Bild 2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263" y="548682"/>
            <a:ext cx="1219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"/>
          <p:cNvSpPr>
            <a:spLocks noChangeArrowheads="1"/>
          </p:cNvSpPr>
          <p:nvPr userDrawn="1"/>
        </p:nvSpPr>
        <p:spPr bwMode="auto">
          <a:xfrm>
            <a:off x="5292080" y="3412621"/>
            <a:ext cx="3024336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100" b="1" i="0" kern="0" spc="30" dirty="0" smtClean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  <a:endParaRPr lang="de-CH" sz="1100" b="1" i="0" kern="0" spc="30" dirty="0">
              <a:solidFill>
                <a:srgbClr val="505150"/>
              </a:solidFill>
              <a:latin typeface="+mn-lt"/>
              <a:cs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424000" y="282698"/>
            <a:ext cx="7200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5" name="Rechteck 15"/>
          <p:cNvSpPr>
            <a:spLocks noChangeArrowheads="1"/>
          </p:cNvSpPr>
          <p:nvPr userDrawn="1"/>
        </p:nvSpPr>
        <p:spPr bwMode="auto">
          <a:xfrm>
            <a:off x="828002" y="6138865"/>
            <a:ext cx="720725" cy="719137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6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41" y="1484781"/>
            <a:ext cx="7885633" cy="4608515"/>
          </a:xfrm>
        </p:spPr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  <a:p>
            <a:pPr lvl="5"/>
            <a:r>
              <a:rPr lang="de-CH" dirty="0" smtClean="0"/>
              <a:t>Sechste Ebene</a:t>
            </a:r>
          </a:p>
          <a:p>
            <a:pPr lvl="6"/>
            <a:r>
              <a:rPr lang="de-CH" dirty="0" smtClean="0"/>
              <a:t>Siebte Ebene</a:t>
            </a:r>
          </a:p>
          <a:p>
            <a:pPr lvl="7"/>
            <a:r>
              <a:rPr lang="de-CH" dirty="0" smtClean="0"/>
              <a:t>Achte Ebene</a:t>
            </a:r>
          </a:p>
          <a:p>
            <a:pPr lvl="8"/>
            <a:r>
              <a:rPr lang="de-CH" dirty="0" smtClean="0"/>
              <a:t>Neunte Ebene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90" y="1341438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2" y="1337870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18" y="1449805"/>
            <a:ext cx="3781425" cy="457158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30" y="1446233"/>
            <a:ext cx="3781425" cy="457515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auf Bild (ho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:\20160506_PSI_Luftbild_029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19812"/>
            <a:ext cx="8370753" cy="55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289712" cy="5577839"/>
          </a:xfrm>
          <a:solidFill>
            <a:schemeClr val="bg1">
              <a:alpha val="75000"/>
            </a:schemeClr>
          </a:solidFill>
        </p:spPr>
        <p:txBody>
          <a:bodyPr lIns="72000" tIns="360000" rIns="36000" bIns="36000" anchor="t" anchorCtr="0"/>
          <a:lstStyle>
            <a:lvl1pPr marL="177800" indent="-1778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3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>
            <a:spLocks noChangeArrowheads="1"/>
          </p:cNvSpPr>
          <p:nvPr userDrawn="1"/>
        </p:nvSpPr>
        <p:spPr bwMode="auto">
          <a:xfrm>
            <a:off x="2" y="1019812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02" y="291600"/>
            <a:ext cx="6815277" cy="9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Folientitel</a:t>
            </a:r>
            <a:r>
              <a:rPr lang="en-GB" noProof="0" dirty="0" smtClean="0"/>
              <a:t> </a:t>
            </a:r>
            <a:r>
              <a:rPr lang="en-GB" noProof="0" dirty="0" err="1" smtClean="0"/>
              <a:t>eingeben</a:t>
            </a:r>
            <a:endParaRPr lang="en-GB" noProof="0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2" y="1548971"/>
            <a:ext cx="684211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2990" y="1773238"/>
            <a:ext cx="7742237" cy="424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0" y="6722392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iQNet-SQS-Marke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6784"/>
            <a:ext cx="548666" cy="27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590917" y="6614671"/>
            <a:ext cx="1239442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altLang="de-DE" sz="800" b="1" dirty="0" smtClean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http://www.psi.ch/stars</a:t>
            </a:r>
            <a:endParaRPr lang="en-US" altLang="de-DE" sz="80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11" name="Footer"/>
          <p:cNvSpPr/>
          <p:nvPr userDrawn="1"/>
        </p:nvSpPr>
        <p:spPr>
          <a:xfrm>
            <a:off x="7279417" y="661467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Ins="18000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2018.01.19/STARS/WD41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- </a:t>
            </a:r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( </a:t>
            </a:r>
            <a:fld id="{69C991CF-0ECA-475D-A18A-8D300EBE334C}" type="slidenum">
              <a:rPr lang="en-US" sz="800" kern="1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 / K </a:t>
            </a:r>
            <a:r>
              <a:rPr lang="en-US" sz="800" kern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) 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3" name="Picture 12" descr="epfl.pdf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750865" y="800099"/>
            <a:ext cx="110489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78" r:id="rId7"/>
    <p:sldLayoutId id="2147483980" r:id="rId8"/>
  </p:sldLayoutIdLst>
  <p:transition spd="med"/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600" indent="1841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73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6pPr>
      <a:lvl7pPr marL="1257300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7pPr>
      <a:lvl8pPr marL="143668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8pPr>
      <a:lvl9pPr marL="16144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47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2.pn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Relationship Id="rId9" Type="http://schemas.openxmlformats.org/officeDocument/2006/relationships/image" Target="../media/image7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12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13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11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27088" y="4350541"/>
            <a:ext cx="7969249" cy="1312260"/>
          </a:xfrm>
        </p:spPr>
        <p:txBody>
          <a:bodyPr/>
          <a:lstStyle/>
          <a:p>
            <a:r>
              <a:rPr lang="en-GB" sz="2800" dirty="0" smtClean="0"/>
              <a:t>Bayesian Uncertainty Quantification</a:t>
            </a:r>
            <a:br>
              <a:rPr lang="en-GB" sz="2800" dirty="0" smtClean="0"/>
            </a:br>
            <a:r>
              <a:rPr lang="en-GB" sz="2800" dirty="0" smtClean="0"/>
              <a:t>of Physical Models in </a:t>
            </a:r>
            <a:br>
              <a:rPr lang="en-GB" sz="2800" dirty="0" smtClean="0"/>
            </a:br>
            <a:r>
              <a:rPr lang="en-GB" sz="2800" dirty="0" smtClean="0"/>
              <a:t>Thermal-Hydraulics System Codes</a:t>
            </a:r>
            <a:endParaRPr lang="de-DE" sz="28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sz="quarter" idx="1"/>
          </p:nvPr>
        </p:nvSpPr>
        <p:spPr>
          <a:xfrm>
            <a:off x="828031" y="3957740"/>
            <a:ext cx="7969249" cy="364520"/>
          </a:xfrm>
        </p:spPr>
        <p:txBody>
          <a:bodyPr/>
          <a:lstStyle/>
          <a:p>
            <a:r>
              <a:rPr lang="en-GB" dirty="0" smtClean="0"/>
              <a:t>Damar Wicaksono (Thesis Directors: </a:t>
            </a:r>
            <a:r>
              <a:rPr lang="en-GB" dirty="0" err="1" smtClean="0"/>
              <a:t>Prof.</a:t>
            </a:r>
            <a:r>
              <a:rPr lang="en-GB" dirty="0" smtClean="0"/>
              <a:t> A. Pautz &amp; Mr. O. Zerkak)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14389" y="5733256"/>
            <a:ext cx="6853957" cy="31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PhD </a:t>
            </a:r>
            <a:r>
              <a:rPr lang="en-US" sz="1800" b="1" dirty="0" smtClean="0">
                <a:solidFill>
                  <a:srgbClr val="969696"/>
                </a:solidFill>
                <a:latin typeface="+mn-lt"/>
              </a:rPr>
              <a:t>Defense</a:t>
            </a: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, EPF Lausanne, 19.01.2018</a:t>
            </a:r>
            <a:endParaRPr lang="en-GB" sz="1800" b="1" kern="1000" spc="30" dirty="0" smtClean="0">
              <a:solidFill>
                <a:srgbClr val="969696"/>
              </a:solidFill>
              <a:latin typeface="+mn-lt"/>
              <a:cs typeface="Franklin Gothic Book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72" y="6044069"/>
            <a:ext cx="681905" cy="66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pfl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050" y="1051212"/>
            <a:ext cx="1236513" cy="64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9519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Framework: Outline</a:t>
            </a:r>
            <a:endParaRPr lang="en-US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46736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508104" y="450098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44954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27585" y="2844797"/>
            <a:ext cx="7992565" cy="3752853"/>
          </a:xfrm>
          <a:prstGeom prst="rect">
            <a:avLst/>
          </a:prstGeom>
          <a:solidFill>
            <a:schemeClr val="bg1">
              <a:alpha val="9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557338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pic>
        <p:nvPicPr>
          <p:cNvPr id="2050" name="Picture 2" descr="W:\project\stars\workspace\RND\SB-RND-ACT-006-13\WD41\projects\temp\wd41-all\figures\defense\figures\plotTraceUQPriorTC2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project\stars\workspace\RND\SB-RND-ACT-006-13\WD41\projects\temp\wd41-all\figures\defense\figures\plotTraceUQPriorDP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 rot="16200000">
            <a:off x="-956775" y="4565190"/>
            <a:ext cx="2448370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1963774" y="4565189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Pressure Drop [bar]</a:t>
            </a:r>
          </a:p>
        </p:txBody>
      </p:sp>
      <p:pic>
        <p:nvPicPr>
          <p:cNvPr id="2053" name="Picture 5" descr="W:\project\stars\workspace\RND\SB-RND-ACT-006-13\WD41\projects\temp\wd41-all\figures\defense\figures\plotTraceUQPriorCO2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4" y="3573016"/>
            <a:ext cx="2835275" cy="28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4213" y="6214759"/>
            <a:ext cx="8135937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959586" y="4565188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Liquid Carryover [kg]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1832" y="1946736"/>
            <a:ext cx="381724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Which parameters are (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)</a:t>
            </a:r>
            <a:r>
              <a:rPr lang="en-US" sz="1800" b="1" dirty="0">
                <a:latin typeface="+mn-lt"/>
              </a:rPr>
              <a:t> influential</a:t>
            </a:r>
            <a:r>
              <a:rPr lang="en-US" sz="1800" dirty="0" smtClean="0">
                <a:latin typeface="+mn-lt"/>
              </a:rPr>
              <a:t>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86868"/>
                </a:solidFill>
                <a:latin typeface="+mn-lt"/>
              </a:rPr>
              <a:t>For influential parameters, how parameters affect the output and by how much</a:t>
            </a:r>
            <a:r>
              <a:rPr lang="en-US" sz="1800" dirty="0" smtClean="0">
                <a:solidFill>
                  <a:srgbClr val="686868"/>
                </a:solidFill>
                <a:latin typeface="+mn-lt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4213" y="3061017"/>
            <a:ext cx="3570278" cy="5840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Propagation based on 1’000 samples </a:t>
            </a:r>
          </a:p>
        </p:txBody>
      </p:sp>
    </p:spTree>
    <p:extLst>
      <p:ext uri="{BB962C8B-B14F-4D97-AF65-F5344CB8AC3E}">
        <p14:creationId xmlns:p14="http://schemas.microsoft.com/office/powerpoint/2010/main" val="3741432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p:grpSp>
        <p:nvGrpSpPr>
          <p:cNvPr id="19" name="Group 18"/>
          <p:cNvGrpSpPr/>
          <p:nvPr/>
        </p:nvGrpSpPr>
        <p:grpSpPr>
          <a:xfrm>
            <a:off x="3298105" y="2867744"/>
            <a:ext cx="3657600" cy="3657600"/>
            <a:chOff x="5436096" y="2924944"/>
            <a:chExt cx="3657600" cy="3657600"/>
          </a:xfrm>
        </p:grpSpPr>
        <p:pic>
          <p:nvPicPr>
            <p:cNvPr id="5124" name="Picture 4" descr="W:\project\stars\workspace\RND\SB-RND-ACT-006-13\WD41\projects\temp\wd41-all\figures\defense\figures\plotOATIllustration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92494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141368" y="3041412"/>
              <a:ext cx="2952328" cy="2880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Radial Scheme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45450" y="5385990"/>
            <a:ext cx="1775022" cy="1211362"/>
            <a:chOff x="364021" y="5024209"/>
            <a:chExt cx="1904871" cy="1211362"/>
          </a:xfrm>
        </p:grpSpPr>
        <p:sp>
          <p:nvSpPr>
            <p:cNvPr id="16" name="Rectangle 15"/>
            <p:cNvSpPr/>
            <p:nvPr/>
          </p:nvSpPr>
          <p:spPr>
            <a:xfrm>
              <a:off x="611561" y="5024209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>
                  <a:latin typeface="+mn-lt"/>
                </a:rPr>
                <a:t>B</a:t>
              </a:r>
              <a:r>
                <a:rPr lang="en-US" sz="1800" dirty="0" smtClean="0">
                  <a:latin typeface="+mn-lt"/>
                </a:rPr>
                <a:t>ase / starting points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1561" y="5589240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 smtClean="0">
                  <a:latin typeface="+mn-lt"/>
                </a:rPr>
                <a:t>Perturbed</a:t>
              </a:r>
              <a:br>
                <a:rPr lang="en-US" sz="1800" dirty="0" smtClean="0">
                  <a:latin typeface="+mn-lt"/>
                </a:rPr>
              </a:br>
              <a:r>
                <a:rPr lang="en-US" sz="1800" dirty="0" smtClean="0">
                  <a:latin typeface="+mn-lt"/>
                </a:rPr>
                <a:t>points 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25428" y="5302218"/>
              <a:ext cx="123770" cy="12377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5" name="Multiply 4"/>
            <p:cNvSpPr/>
            <p:nvPr/>
          </p:nvSpPr>
          <p:spPr bwMode="auto">
            <a:xfrm>
              <a:off x="364021" y="5805364"/>
              <a:ext cx="247540" cy="247540"/>
            </a:xfrm>
            <a:prstGeom prst="mathMultiply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7504" y="2867744"/>
            <a:ext cx="3478086" cy="3657600"/>
            <a:chOff x="229817" y="2999527"/>
            <a:chExt cx="3478086" cy="3657600"/>
          </a:xfrm>
        </p:grpSpPr>
        <p:pic>
          <p:nvPicPr>
            <p:cNvPr id="5123" name="Picture 3" descr="W:\project\stars\workspace\RND\SB-RND-ACT-006-13\WD41\projects\temp\wd41-all\figures\defense\figures\plotOATIllustration_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/>
            <a:stretch/>
          </p:blipFill>
          <p:spPr bwMode="auto">
            <a:xfrm>
              <a:off x="684212" y="2999527"/>
              <a:ext cx="302369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826914" y="3115994"/>
              <a:ext cx="2808288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Trajectory Scheme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955705" y="3861048"/>
            <a:ext cx="1864767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Illustrations for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2 parameters and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4 replications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Isosceles Triangle 46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0"/>
            <a:endCxn id="47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90117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Isosceles Triangle 46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0"/>
            <a:endCxn id="47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84212" y="3436135"/>
                <a:ext cx="8280275" cy="72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/>
                </a:r>
                <a:br>
                  <a:rPr lang="en-US" sz="2000" kern="1000" spc="30" dirty="0">
                    <a:latin typeface="+mn-lt"/>
                    <a:cs typeface="Franklin Gothic Book"/>
                  </a:rPr>
                </a:br>
                <a:r>
                  <a:rPr lang="en-US" sz="2000" kern="1000" spc="30" dirty="0" smtClean="0">
                    <a:latin typeface="+mn-lt"/>
                    <a:cs typeface="Franklin Gothic Book"/>
                  </a:rPr>
                  <a:t>used in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parameter importance ranking</a:t>
                </a: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3436135"/>
                <a:ext cx="8280275" cy="720080"/>
              </a:xfrm>
              <a:prstGeom prst="rect">
                <a:avLst/>
              </a:prstGeom>
              <a:blipFill rotWithShape="1">
                <a:blip r:embed="rId12"/>
                <a:stretch>
                  <a:fillRect l="-1840" t="-9322" r="-1766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683568" y="4437112"/>
                <a:ext cx="2952823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𝐸𝐸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7112"/>
                <a:ext cx="2952823" cy="95615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636391" y="4437113"/>
            <a:ext cx="2303760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>
                <a:cs typeface="Franklin Gothic Book"/>
              </a:rPr>
              <a:t>Mean of</a:t>
            </a:r>
            <a:br>
              <a:rPr lang="en-US" sz="2000" kern="1000" spc="30" dirty="0">
                <a:cs typeface="Franklin Gothic Book"/>
              </a:rPr>
            </a:br>
            <a:r>
              <a:rPr lang="en-US" sz="2000" kern="1000" spc="30" dirty="0">
                <a:cs typeface="Franklin Gothic Book"/>
              </a:rPr>
              <a:t>absolute value</a:t>
            </a:r>
          </a:p>
        </p:txBody>
      </p:sp>
      <p:pic>
        <p:nvPicPr>
          <p:cNvPr id="30" name="Picture 2" descr="C:\Users\wicaksono_d\Desktop\npic\test_functio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70" y="4059070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156177" y="3828279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A complex model</a:t>
            </a:r>
          </a:p>
        </p:txBody>
      </p:sp>
    </p:spTree>
    <p:extLst>
      <p:ext uri="{BB962C8B-B14F-4D97-AF65-F5344CB8AC3E}">
        <p14:creationId xmlns:p14="http://schemas.microsoft.com/office/powerpoint/2010/main" val="2593181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42121" y="1859632"/>
            <a:ext cx="3657600" cy="3657600"/>
            <a:chOff x="5436096" y="2924944"/>
            <a:chExt cx="3657600" cy="3657600"/>
          </a:xfrm>
        </p:grpSpPr>
        <p:pic>
          <p:nvPicPr>
            <p:cNvPr id="23" name="Picture 4" descr="W:\project\stars\workspace\RND\SB-RND-ACT-006-13\WD41\projects\temp\wd41-all\figures\defense\figures\plotOATIllustration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92494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6141368" y="3041412"/>
              <a:ext cx="2952328" cy="2880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Radial Scheme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1520" y="1859632"/>
            <a:ext cx="3478086" cy="3657600"/>
            <a:chOff x="229817" y="2999527"/>
            <a:chExt cx="3478086" cy="3657600"/>
          </a:xfrm>
        </p:grpSpPr>
        <p:pic>
          <p:nvPicPr>
            <p:cNvPr id="51" name="Picture 3" descr="W:\project\stars\workspace\RND\SB-RND-ACT-006-13\WD41\projects\temp\wd41-all\figures\defense\figures\plotOATIllustration_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/>
            <a:stretch/>
          </p:blipFill>
          <p:spPr bwMode="auto">
            <a:xfrm>
              <a:off x="684212" y="2999527"/>
              <a:ext cx="302369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826914" y="3115994"/>
              <a:ext cx="2808288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Trajectory Scheme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p:sp>
        <p:nvSpPr>
          <p:cNvPr id="40" name="Isosceles Triangle 39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3491880" y="5717146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717146"/>
                <a:ext cx="295282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251519" y="5412283"/>
            <a:ext cx="3311551" cy="12988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Computation </a:t>
            </a:r>
            <a:r>
              <a:rPr lang="en-US" sz="2000" kern="1000" spc="30" dirty="0" smtClean="0">
                <a:latin typeface="+mn-lt"/>
                <a:cs typeface="Franklin Gothic Book"/>
              </a:rPr>
              <a:t>cost (Code </a:t>
            </a:r>
            <a:r>
              <a:rPr lang="en-US" sz="2000" kern="1000" spc="30" dirty="0" smtClean="0">
                <a:latin typeface="+mn-lt"/>
                <a:cs typeface="Franklin Gothic Book"/>
              </a:rPr>
              <a:t>runs)</a:t>
            </a:r>
            <a:endParaRPr lang="en-US" sz="2000" kern="1000" spc="30" dirty="0">
              <a:latin typeface="+mn-lt"/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32313" y="6246313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4" name="Straight Connector 13"/>
          <p:cNvCxnSpPr>
            <a:endCxn id="46" idx="0"/>
          </p:cNvCxnSpPr>
          <p:nvPr/>
        </p:nvCxnSpPr>
        <p:spPr bwMode="auto">
          <a:xfrm>
            <a:off x="5292577" y="6094914"/>
            <a:ext cx="0" cy="1513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13577" y="5350223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&lt;</m:t>
                      </m:r>
                      <m:sSup>
                        <m:sSupPr>
                          <m:ctrlP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𝟏𝟎</m:t>
                          </m:r>
                        </m:e>
                        <m:sup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000" b="1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577" y="5350223"/>
                <a:ext cx="792670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 bwMode="auto">
          <a:xfrm>
            <a:off x="4582948" y="570805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0" name="Elbow Connector 49"/>
          <p:cNvCxnSpPr>
            <a:stCxn id="47" idx="3"/>
            <a:endCxn id="48" idx="0"/>
          </p:cNvCxnSpPr>
          <p:nvPr/>
        </p:nvCxnSpPr>
        <p:spPr bwMode="auto">
          <a:xfrm>
            <a:off x="4306247" y="5582632"/>
            <a:ext cx="338752" cy="12542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7416941" y="4149080"/>
            <a:ext cx="16915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n-lt"/>
              </a:rPr>
              <a:t>B</a:t>
            </a:r>
            <a:r>
              <a:rPr lang="en-US" sz="2000" dirty="0" smtClean="0">
                <a:latin typeface="+mn-lt"/>
              </a:rPr>
              <a:t>ase / starting points</a:t>
            </a:r>
            <a:endParaRPr lang="en-US" sz="2000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6941" y="4948619"/>
            <a:ext cx="1691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Perturbed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points </a:t>
            </a:r>
            <a:endParaRPr lang="en-US" sz="2000" dirty="0">
              <a:latin typeface="+mn-lt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226963" y="4427089"/>
            <a:ext cx="126326" cy="12377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Multiply 35"/>
          <p:cNvSpPr/>
          <p:nvPr/>
        </p:nvSpPr>
        <p:spPr bwMode="auto">
          <a:xfrm>
            <a:off x="7164288" y="5164743"/>
            <a:ext cx="252653" cy="247540"/>
          </a:xfrm>
          <a:prstGeom prst="mathMultiply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15444" y="1931640"/>
            <a:ext cx="1864767" cy="245101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Illustrations for </a:t>
            </a:r>
            <a:b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2 parameters and </a:t>
            </a:r>
            <a:b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4 replications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811959" y="1556792"/>
                <a:ext cx="8280275" cy="374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measure</a:t>
                </a:r>
                <a:endParaRPr lang="en-US" sz="20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9" y="1556792"/>
                <a:ext cx="8280275" cy="374848"/>
              </a:xfrm>
              <a:prstGeom prst="rect">
                <a:avLst/>
              </a:prstGeom>
              <a:blipFill rotWithShape="1">
                <a:blip r:embed="rId11"/>
                <a:stretch>
                  <a:fillRect l="-1840" t="-16129" r="-176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031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3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/>
                </a:r>
                <a:br>
                  <a:rPr lang="en-US" sz="2000" kern="1000" spc="30" dirty="0">
                    <a:latin typeface="+mn-lt"/>
                    <a:cs typeface="Franklin Gothic Book"/>
                  </a:rPr>
                </a:br>
                <a:r>
                  <a:rPr lang="en-US" sz="2000" kern="1000" spc="30" dirty="0" smtClean="0">
                    <a:latin typeface="+mn-lt"/>
                    <a:cs typeface="Franklin Gothic Book"/>
                  </a:rPr>
                  <a:t>used in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parameter importance ranking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blipFill rotWithShape="1">
                <a:blip r:embed="rId4"/>
                <a:stretch>
                  <a:fillRect l="-1840" t="-9322" r="-1766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𝐸𝐸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636391" y="4069938"/>
            <a:ext cx="2303760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>
                <a:cs typeface="Franklin Gothic Book"/>
              </a:rPr>
              <a:t>Mean of</a:t>
            </a:r>
            <a:br>
              <a:rPr lang="en-US" sz="2000" kern="1000" spc="30" dirty="0">
                <a:cs typeface="Franklin Gothic Book"/>
              </a:rPr>
            </a:br>
            <a:r>
              <a:rPr lang="en-US" sz="2000" kern="1000" spc="30" dirty="0">
                <a:cs typeface="Franklin Gothic Book"/>
              </a:rPr>
              <a:t>absolute value</a:t>
            </a:r>
          </a:p>
        </p:txBody>
      </p:sp>
      <p:pic>
        <p:nvPicPr>
          <p:cNvPr id="35" name="Picture 2" descr="C:\Users\wicaksono_d\Desktop\npic\test_func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70" y="3907919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156177" y="3677128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A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Isosceles Triangle 39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2" name="Elbow Connector 41"/>
          <p:cNvCxnSpPr>
            <a:stCxn id="41" idx="0"/>
            <a:endCxn id="40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636390" y="5438089"/>
            <a:ext cx="2303761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cs typeface="Franklin Gothic Book"/>
              </a:rPr>
              <a:t>Computation cost</a:t>
            </a:r>
            <a:br>
              <a:rPr lang="en-US" sz="2000" kern="1000" spc="30" dirty="0" smtClean="0">
                <a:cs typeface="Franklin Gothic Book"/>
              </a:rPr>
            </a:br>
            <a:r>
              <a:rPr lang="en-US" sz="2000" kern="1000" spc="30" dirty="0" smtClean="0">
                <a:cs typeface="Franklin Gothic Book"/>
              </a:rPr>
              <a:t>(Code runs)</a:t>
            </a:r>
            <a:endParaRPr lang="en-US" sz="2000" kern="1000" spc="30" dirty="0"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67520" y="6204542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2627784" y="5999386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&lt;</m:t>
                      </m:r>
                      <m:sSup>
                        <m:sSupPr>
                          <m:ctrlP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 bwMode="auto">
          <a:xfrm>
            <a:off x="1918155" y="561252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0" name="Elbow Connector 49"/>
          <p:cNvCxnSpPr>
            <a:stCxn id="47" idx="3"/>
            <a:endCxn id="48" idx="0"/>
          </p:cNvCxnSpPr>
          <p:nvPr/>
        </p:nvCxnSpPr>
        <p:spPr bwMode="auto">
          <a:xfrm>
            <a:off x="1627447" y="5438089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34508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Sobol’ Total-</a:t>
            </a:r>
            <a:r>
              <a:rPr lang="de-CH" dirty="0" err="1" smtClean="0"/>
              <a:t>Effect</a:t>
            </a:r>
            <a:r>
              <a:rPr lang="de-CH" dirty="0" smtClean="0"/>
              <a:t> Indices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27088" y="4869160"/>
            <a:ext cx="1089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  <m:sub/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1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7088" y="3064807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Written in integral form: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8" y="4653682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Computed by </a:t>
            </a:r>
            <a:r>
              <a:rPr lang="en-US" sz="2000" b="1" dirty="0" smtClean="0">
                <a:latin typeface="+mn-lt"/>
                <a:cs typeface="Franklin Gothic Book"/>
              </a:rPr>
              <a:t>Monte Carlo estimation </a:t>
            </a:r>
            <a:r>
              <a:rPr lang="en-US" sz="2000" dirty="0" smtClean="0">
                <a:latin typeface="+mn-lt"/>
                <a:cs typeface="Franklin Gothic Book"/>
              </a:rPr>
              <a:t>with cost (code runs):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83520" y="6132534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743784" y="5927378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~</m:t>
                      </m:r>
                      <m:sSup>
                        <m:sSupPr>
                          <m:ctrlP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𝟏𝟎</m:t>
                          </m:r>
                        </m:e>
                        <m:sup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000" b="1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/>
          <p:cNvSpPr/>
          <p:nvPr/>
        </p:nvSpPr>
        <p:spPr bwMode="auto">
          <a:xfrm>
            <a:off x="3034155" y="554052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Elbow Connector 14"/>
          <p:cNvCxnSpPr>
            <a:stCxn id="13" idx="3"/>
            <a:endCxn id="14" idx="0"/>
          </p:cNvCxnSpPr>
          <p:nvPr/>
        </p:nvCxnSpPr>
        <p:spPr bwMode="auto">
          <a:xfrm>
            <a:off x="2743447" y="5366081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# of parameters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12’000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50812" t="-8197" b="-2426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179508" t="-101538" r="-25327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225828" t="-101538" r="-104636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311392" t="-101538" b="-1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179508" t="-201538" r="-25327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225828" t="-201538" r="-104636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311392" t="-201538" b="-2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Output variance left if all parameters </a:t>
                </a:r>
                <a:r>
                  <a:rPr lang="en-US" sz="2000" b="1" dirty="0" smtClean="0">
                    <a:latin typeface="+mn-lt"/>
                  </a:rPr>
                  <a:t>except</a:t>
                </a:r>
                <a:r>
                  <a:rPr lang="en-US" sz="2000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are fixed. If small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is less influential and </a:t>
                </a:r>
                <a:r>
                  <a:rPr lang="en-US" sz="2000" b="1" dirty="0" smtClean="0">
                    <a:latin typeface="+mn-lt"/>
                  </a:rPr>
                  <a:t>can be fixed</a:t>
                </a:r>
                <a:r>
                  <a:rPr lang="en-US" sz="2000" dirty="0" smtClean="0">
                    <a:latin typeface="+mn-lt"/>
                  </a:rPr>
                  <a:t>.</a:t>
                </a:r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  <a:blipFill rotWithShape="1">
                <a:blip r:embed="rId8"/>
                <a:stretch>
                  <a:fillRect l="-1467" t="-2994" r="-173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 smtClean="0">
                    <a:latin typeface="+mn-lt"/>
                    <a:cs typeface="Franklin Gothic Book"/>
                  </a:rPr>
                  <a:t>Sobol’ total-effect index for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  <a:cs typeface="Franklin Gothic Book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: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2394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b="1" kern="1000" spc="30" dirty="0" smtClean="0">
                    <a:solidFill>
                      <a:srgbClr val="686868"/>
                    </a:solidFill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𝑫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+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𝟏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)</m:t>
                    </m:r>
                  </m:oMath>
                </a14:m>
                <a:r>
                  <a:rPr lang="en-US" sz="1800" b="1" kern="1000" spc="30" dirty="0" smtClean="0">
                    <a:solidFill>
                      <a:srgbClr val="686868"/>
                    </a:solidFill>
                    <a:latin typeface="+mn-lt"/>
                    <a:cs typeface="Franklin Gothic Book"/>
                  </a:rPr>
                  <a:t>-dimension</a:t>
                </a: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3927" r="-362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Isosceles Triangle 26"/>
          <p:cNvSpPr/>
          <p:nvPr/>
        </p:nvSpPr>
        <p:spPr bwMode="auto">
          <a:xfrm>
            <a:off x="3592158" y="356501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8" name="Elbow Connector 27"/>
          <p:cNvCxnSpPr>
            <a:stCxn id="26" idx="1"/>
            <a:endCxn id="27" idx="0"/>
          </p:cNvCxnSpPr>
          <p:nvPr/>
        </p:nvCxnSpPr>
        <p:spPr bwMode="auto">
          <a:xfrm rot="10800000" flipV="1">
            <a:off x="3654210" y="3337081"/>
            <a:ext cx="484219" cy="2279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07506" y="2780928"/>
            <a:ext cx="9001569" cy="3767267"/>
            <a:chOff x="107506" y="1916832"/>
            <a:chExt cx="9001569" cy="3767267"/>
          </a:xfrm>
        </p:grpSpPr>
        <p:pic>
          <p:nvPicPr>
            <p:cNvPr id="4100" name="Picture 4" descr="W:\project\stars\workspace\RND\SB-RND-ACT-006-13\WD41\projects\temp\wd41-all\figures\defense\figures\plotRunningScreeningSobolTot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1" b="11912"/>
            <a:stretch/>
          </p:blipFill>
          <p:spPr bwMode="auto">
            <a:xfrm>
              <a:off x="6130779" y="2472862"/>
              <a:ext cx="2885888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W:\project\stars\workspace\RND\SB-RND-ACT-006-13\WD41\projects\temp\wd41-all\figures\defense\figures\plotRunningScreeningMorrisTrajector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4" b="11912"/>
            <a:stretch/>
          </p:blipFill>
          <p:spPr bwMode="auto">
            <a:xfrm>
              <a:off x="3249243" y="2472860"/>
              <a:ext cx="2881536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W:\project\stars\workspace\RND\SB-RND-ACT-006-13\WD41\projects\temp\wd41-all\figures\defense\figures\plotRunningScreeningMorrisRad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7" b="11532"/>
            <a:stretch/>
          </p:blipFill>
          <p:spPr bwMode="auto">
            <a:xfrm>
              <a:off x="396636" y="2472862"/>
              <a:ext cx="2879220" cy="289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956775" y="3640512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Sensitivity Measure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6637" y="5373216"/>
              <a:ext cx="8620030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Number of Replications / Samples</a:t>
              </a:r>
            </a:p>
          </p:txBody>
        </p:sp>
        <p:cxnSp>
          <p:nvCxnSpPr>
            <p:cNvPr id="10" name="Elbow Connector 9"/>
            <p:cNvCxnSpPr>
              <a:stCxn id="4099" idx="0"/>
              <a:endCxn id="4098" idx="0"/>
            </p:cNvCxnSpPr>
            <p:nvPr/>
          </p:nvCxnSpPr>
          <p:spPr bwMode="auto">
            <a:xfrm rot="16200000" flipH="1" flipV="1">
              <a:off x="3263128" y="1045978"/>
              <a:ext cx="2" cy="2853765"/>
            </a:xfrm>
            <a:prstGeom prst="bentConnector3">
              <a:avLst>
                <a:gd name="adj1" fmla="val -11430000000"/>
              </a:avLst>
            </a:prstGeom>
            <a:solidFill>
              <a:schemeClr val="accent1"/>
            </a:solidFill>
            <a:ln w="1905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41948" y="1916832"/>
                  <a:ext cx="4810172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r>
                        <a:rPr lang="en-US" sz="1800" i="1" kern="1000" spc="30" dirty="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320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replications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8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960 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48" y="1916832"/>
                  <a:ext cx="4810172" cy="3108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Isosceles Triangle 20"/>
            <p:cNvSpPr/>
            <p:nvPr/>
          </p:nvSpPr>
          <p:spPr bwMode="auto">
            <a:xfrm>
              <a:off x="7389062" y="2454401"/>
              <a:ext cx="124101" cy="106984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samples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29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/>
            <p:cNvCxnSpPr>
              <a:stCxn id="21" idx="0"/>
              <a:endCxn id="30" idx="2"/>
            </p:cNvCxnSpPr>
            <p:nvPr/>
          </p:nvCxnSpPr>
          <p:spPr bwMode="auto">
            <a:xfrm flipV="1">
              <a:off x="7451113" y="2227715"/>
              <a:ext cx="1493" cy="2266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err="1" smtClean="0"/>
              <a:t>Comparison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/>
              <a:t>M</a:t>
            </a:r>
            <a:r>
              <a:rPr lang="de-CH" dirty="0" err="1" smtClean="0"/>
              <a:t>ethods</a:t>
            </a:r>
            <a:endParaRPr lang="de-CH" dirty="0"/>
          </a:p>
        </p:txBody>
      </p:sp>
      <p:sp>
        <p:nvSpPr>
          <p:cNvPr id="35" name="Rectangle 34"/>
          <p:cNvSpPr/>
          <p:nvPr/>
        </p:nvSpPr>
        <p:spPr>
          <a:xfrm>
            <a:off x="841948" y="1516424"/>
            <a:ext cx="5905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27089" y="1557338"/>
                <a:ext cx="8293150" cy="1151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 smtClean="0">
                    <a:latin typeface="+mn-lt"/>
                  </a:rPr>
                  <a:t>Selected Quantity of Interest: </a:t>
                </a:r>
                <a:r>
                  <a:rPr lang="en-US" sz="1900" b="1" dirty="0">
                    <a:latin typeface="+mn-lt"/>
                  </a:rPr>
                  <a:t>Time-Average </a:t>
                </a:r>
                <a:r>
                  <a:rPr lang="en-US" sz="1900" b="1" dirty="0" smtClean="0">
                    <a:latin typeface="+mn-lt"/>
                  </a:rPr>
                  <a:t>Output</a:t>
                </a:r>
                <a:endParaRPr lang="en-US" sz="1900" kern="1000" spc="30" dirty="0" smtClean="0">
                  <a:latin typeface="+mn-lt"/>
                  <a:cs typeface="Franklin Gothic Book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b="1" dirty="0" smtClean="0">
                    <a:latin typeface="+mn-lt"/>
                  </a:rPr>
                  <a:t>Boundary conditions</a:t>
                </a:r>
                <a:r>
                  <a:rPr lang="en-US" sz="1900" dirty="0" smtClean="0">
                    <a:latin typeface="+mn-lt"/>
                  </a:rPr>
                  <a:t>, </a:t>
                </a:r>
                <a:r>
                  <a:rPr lang="en-US" sz="1900" b="1" dirty="0" smtClean="0">
                    <a:latin typeface="+mn-lt"/>
                  </a:rPr>
                  <a:t>closure laws</a:t>
                </a:r>
                <a:r>
                  <a:rPr lang="en-US" sz="1900" dirty="0" smtClean="0">
                    <a:latin typeface="+mn-lt"/>
                  </a:rPr>
                  <a:t>, and </a:t>
                </a:r>
                <a:r>
                  <a:rPr lang="en-US" sz="1900" b="1" dirty="0">
                    <a:latin typeface="+mn-lt"/>
                  </a:rPr>
                  <a:t>spacer grid model</a:t>
                </a:r>
                <a:r>
                  <a:rPr lang="en-US" sz="1900" dirty="0">
                    <a:latin typeface="+mn-lt"/>
                  </a:rPr>
                  <a:t> parameters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 smtClean="0">
                    <a:latin typeface="+mn-lt"/>
                  </a:rPr>
                  <a:t>are </a:t>
                </a:r>
                <a:r>
                  <a:rPr lang="en-US" sz="1900" dirty="0">
                    <a:latin typeface="+mn-lt"/>
                  </a:rPr>
                  <a:t>relatively influential (</a:t>
                </a:r>
                <a:r>
                  <a:rPr lang="en-US" sz="1900" dirty="0" smtClean="0">
                    <a:latin typeface="+mn-lt"/>
                  </a:rPr>
                  <a:t>12 </a:t>
                </a:r>
                <a:r>
                  <a:rPr lang="en-US" sz="1900" dirty="0">
                    <a:latin typeface="+mn-lt"/>
                  </a:rPr>
                  <a:t>parameters</a:t>
                </a:r>
                <a:r>
                  <a:rPr lang="en-US" sz="1900" dirty="0" smtClean="0">
                    <a:latin typeface="+mn-lt"/>
                  </a:rPr>
                  <a:t>) based 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/>
                      </a:rPr>
                      <m:t>5%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 total-effect indices cut-off</a:t>
                </a:r>
                <a:endParaRPr lang="en-US" sz="1900" dirty="0">
                  <a:latin typeface="+mn-lt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9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93150" cy="1151582"/>
              </a:xfrm>
              <a:prstGeom prst="rect">
                <a:avLst/>
              </a:prstGeom>
              <a:blipFill rotWithShape="1">
                <a:blip r:embed="rId8"/>
                <a:stretch>
                  <a:fillRect l="-1691" t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Uncertainty</a:t>
            </a:r>
            <a:r>
              <a:rPr lang="de-CH" dirty="0" smtClean="0"/>
              <a:t> </a:t>
            </a:r>
            <a:r>
              <a:rPr lang="de-CH" dirty="0"/>
              <a:t>P</a:t>
            </a:r>
            <a:r>
              <a:rPr lang="de-CH" dirty="0" smtClean="0"/>
              <a:t>ropagation </a:t>
            </a:r>
            <a:r>
              <a:rPr lang="de-CH" dirty="0" err="1" smtClean="0"/>
              <a:t>using</a:t>
            </a:r>
            <a:r>
              <a:rPr lang="de-CH" dirty="0"/>
              <a:t/>
            </a:r>
            <a:br>
              <a:rPr lang="de-CH" dirty="0"/>
            </a:br>
            <a:r>
              <a:rPr lang="de-CH" dirty="0" err="1"/>
              <a:t>I</a:t>
            </a:r>
            <a:r>
              <a:rPr lang="de-CH" dirty="0" err="1" smtClean="0"/>
              <a:t>nfluential</a:t>
            </a:r>
            <a:r>
              <a:rPr lang="de-CH" dirty="0" smtClean="0"/>
              <a:t> vs. Non-</a:t>
            </a:r>
            <a:r>
              <a:rPr lang="de-CH" dirty="0" err="1" smtClean="0"/>
              <a:t>Influential</a:t>
            </a:r>
            <a:r>
              <a:rPr lang="de-CH" dirty="0" smtClean="0"/>
              <a:t> Parameters</a:t>
            </a:r>
            <a:endParaRPr lang="de-CH" dirty="0"/>
          </a:p>
        </p:txBody>
      </p:sp>
      <p:grpSp>
        <p:nvGrpSpPr>
          <p:cNvPr id="6" name="Group 5"/>
          <p:cNvGrpSpPr/>
          <p:nvPr/>
        </p:nvGrpSpPr>
        <p:grpSpPr>
          <a:xfrm>
            <a:off x="107505" y="2614060"/>
            <a:ext cx="8928991" cy="2975180"/>
            <a:chOff x="107505" y="2636911"/>
            <a:chExt cx="8928991" cy="2975180"/>
          </a:xfrm>
        </p:grpSpPr>
        <p:pic>
          <p:nvPicPr>
            <p:cNvPr id="3075" name="Picture 3" descr="W:\project\stars\workspace\RND\SB-RND-ACT-006-13\WD41\projects\temp\wd41-all\figures\defense\figures\plotInfluentialNonInfluentialRunsT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57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W:\project\stars\workspace\RND\SB-RND-ACT-006-13\WD41\projects\temp\wd41-all\figures\defense\figures\plotInfluentialNonInfluentialRunsD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885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W:\project\stars\workspace\RND\SB-RND-ACT-006-13\WD41\projects\temp\wd41-all\figures\defense\figures\plotInfluentialNonInfluentialRunsC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1" y="2636911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-956775" y="3701195"/>
              <a:ext cx="2448370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Clad Temperature [K]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963774" y="3701194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Pressure Drop [bar]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4213" y="5301208"/>
              <a:ext cx="8135937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Time [s]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4959586" y="3701193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Liquid Carryover [kg]</a:t>
              </a:r>
            </a:p>
          </p:txBody>
        </p:sp>
      </p:grpSp>
      <p:cxnSp>
        <p:nvCxnSpPr>
          <p:cNvPr id="4" name="Straight Connector 3"/>
          <p:cNvCxnSpPr>
            <a:endCxn id="15" idx="1"/>
          </p:cNvCxnSpPr>
          <p:nvPr/>
        </p:nvCxnSpPr>
        <p:spPr bwMode="auto">
          <a:xfrm>
            <a:off x="6660232" y="5893241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endCxn id="16" idx="1"/>
          </p:cNvCxnSpPr>
          <p:nvPr/>
        </p:nvCxnSpPr>
        <p:spPr bwMode="auto">
          <a:xfrm>
            <a:off x="6660232" y="6397297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7020272" y="5693186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12</a:t>
            </a:r>
            <a:r>
              <a:rPr lang="en-US" sz="2000" dirty="0" smtClean="0">
                <a:latin typeface="+mn-lt"/>
              </a:rPr>
              <a:t> Influential</a:t>
            </a:r>
            <a:endParaRPr lang="en-US" sz="20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20272" y="6197242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15</a:t>
            </a:r>
            <a:r>
              <a:rPr lang="en-US" sz="2000" dirty="0" smtClean="0">
                <a:latin typeface="+mn-lt"/>
              </a:rPr>
              <a:t> Non-influential</a:t>
            </a:r>
            <a:endParaRPr lang="en-US" sz="20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36096" y="5693186"/>
            <a:ext cx="1296144" cy="9041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Parameter</a:t>
            </a:r>
            <a:r>
              <a:rPr lang="en-US" sz="2000" b="1" kern="1000" spc="30" dirty="0">
                <a:latin typeface="+mn-lt"/>
                <a:cs typeface="Franklin Gothic Book"/>
              </a:rPr>
              <a:t/>
            </a:r>
            <a:br>
              <a:rPr lang="en-US" sz="2000" b="1" kern="1000" spc="30" dirty="0">
                <a:latin typeface="+mn-lt"/>
                <a:cs typeface="Franklin Gothic Book"/>
              </a:rPr>
            </a:br>
            <a:r>
              <a:rPr lang="en-US" sz="2000" b="1" kern="1000" spc="30" dirty="0" smtClean="0">
                <a:latin typeface="+mn-lt"/>
                <a:cs typeface="Franklin Gothic Book"/>
              </a:rPr>
              <a:t>subsets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7088" y="1557338"/>
            <a:ext cx="5516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Uncertainty propagation using 2 parameter subsets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and 500 Monte Carlo samples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5498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796136" y="3207971"/>
            <a:ext cx="31277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Construct a </a:t>
            </a:r>
            <a:r>
              <a:rPr lang="en-US" sz="2100" b="1" dirty="0" err="1" smtClean="0">
                <a:latin typeface="+mn-lt"/>
              </a:rPr>
              <a:t>metamodel</a:t>
            </a:r>
            <a:r>
              <a:rPr lang="en-US" sz="2100" b="1" dirty="0" smtClean="0">
                <a:latin typeface="+mn-lt"/>
              </a:rPr>
              <a:t> for fast and efficient approximation</a:t>
            </a:r>
            <a:endParaRPr lang="en-US" sz="21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4249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E:\OneDrive\projects\mucm\posteri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1" r="8843" b="1320"/>
          <a:stretch/>
        </p:blipFill>
        <p:spPr bwMode="auto">
          <a:xfrm>
            <a:off x="6429948" y="4009263"/>
            <a:ext cx="2534540" cy="25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E:\OneDrive\projects\mucm\dat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r="7645" b="2452"/>
          <a:stretch/>
        </p:blipFill>
        <p:spPr bwMode="auto">
          <a:xfrm>
            <a:off x="3588343" y="4009263"/>
            <a:ext cx="2567833" cy="247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OneDrive\projects\mucm\prio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r="9603" b="2476"/>
          <a:stretch/>
        </p:blipFill>
        <p:spPr bwMode="auto">
          <a:xfrm>
            <a:off x="690140" y="4067913"/>
            <a:ext cx="2513404" cy="23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79912" y="2537444"/>
                <a:ext cx="5309016" cy="972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𝑘</m:t>
                      </m:r>
                      <m:d>
                        <m:dPr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b="0" i="1" kern="1000" spc="3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sSupPr>
                            <m:e>
                              <m:bar>
                                <m:barPr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ea typeface="Cambria Math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b="0" i="0" kern="1000" spc="30" smtClean="0">
                          <a:latin typeface="Cambria Math"/>
                          <a:cs typeface="Franklin Gothic Book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𝑦</m:t>
                          </m:r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kern="1000" spc="3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1000" spc="30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kern="1000" spc="3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kern="1000" spc="30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kern="1000" spc="30" smtClean="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kern="1000" spc="3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|</m:t>
                                                  </m:r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|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𝜂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kern="1000" spc="30" dirty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537444"/>
                <a:ext cx="5309016" cy="9728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7088" y="1674018"/>
                <a:ext cx="4176712" cy="612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kern="1000" spc="30" smtClean="0">
                          <a:latin typeface="Cambria Math"/>
                          <a:cs typeface="Franklin Gothic Book"/>
                        </a:rPr>
                        <m:t>f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 panose="02040503050406030204" pitchFamily="18" charset="0"/>
                              <a:cs typeface="Franklin Gothic Book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</m:d>
                        </m:e>
                      </m:d>
                      <m:r>
                        <a:rPr lang="en-US" sz="2400" b="0" i="0" kern="1000" spc="30" smtClean="0">
                          <a:latin typeface="Cambria Math" panose="02040503050406030204" pitchFamily="18" charset="0"/>
                          <a:cs typeface="Franklin Gothic Book"/>
                        </a:rPr>
                        <m:t>~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𝐺𝑃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𝑚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(</m:t>
                          </m:r>
                          <m:bar>
                            <m:barPr>
                              <m:ctrlPr>
                                <a:rPr lang="en-US" sz="24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400" i="1" kern="1000" spc="3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sz="2400" b="0" i="1" kern="1000" spc="30" smtClean="0">
                              <a:latin typeface="Cambria Math"/>
                            </a:rPr>
                            <m:t>)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  <m:r>
                                <a:rPr lang="en-US" sz="2400" b="0" i="1" kern="1000" spc="30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kern="1000" spc="3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sz="2400" i="1" kern="1000" spc="30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400" i="1" kern="1000" spc="3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sz="2400" b="0" i="1" kern="1000" spc="30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kern="1000" spc="30" dirty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674018"/>
                <a:ext cx="4176712" cy="612107"/>
              </a:xfrm>
              <a:prstGeom prst="rect">
                <a:avLst/>
              </a:prstGeom>
              <a:blipFill rotWithShape="1">
                <a:blip r:embed="rId6"/>
                <a:stretch>
                  <a:fillRect r="-3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9137" y="2512719"/>
                <a:ext cx="1336827" cy="108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n-lt"/>
                  </a:rPr>
                  <a:t>Probability Distribution over function (of</a:t>
                </a:r>
                <a14:m>
                  <m:oMath xmlns:m="http://schemas.openxmlformats.org/officeDocument/2006/math">
                    <m:r>
                      <a:rPr lang="en-US" b="0" i="0" kern="1000" spc="30" smtClean="0">
                        <a:latin typeface="Cambria Math"/>
                      </a:rPr>
                      <m:t> </m:t>
                    </m:r>
                    <m:bar>
                      <m:barPr>
                        <m:ctrlPr>
                          <a:rPr lang="en-US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i="1" kern="1000" spc="30">
                            <a:latin typeface="Cambria Math"/>
                          </a:rPr>
                          <m:t>𝜃</m:t>
                        </m:r>
                      </m:e>
                    </m:bar>
                  </m:oMath>
                </a14:m>
                <a:r>
                  <a:rPr lang="en-US" dirty="0">
                    <a:latin typeface="+mn-lt"/>
                  </a:rPr>
                  <a:t>) values</a:t>
                </a: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" y="2512719"/>
                <a:ext cx="1336827" cy="1088824"/>
              </a:xfrm>
              <a:prstGeom prst="rect">
                <a:avLst/>
              </a:prstGeom>
              <a:blipFill rotWithShape="1">
                <a:blip r:embed="rId7"/>
                <a:stretch>
                  <a:fillRect l="-2740" t="-1676" r="-2283" b="-5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 bwMode="auto">
          <a:xfrm>
            <a:off x="3995936" y="2222425"/>
            <a:ext cx="0" cy="63881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928011" y="2238924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2383070" y="2512719"/>
            <a:ext cx="15408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Mean </a:t>
            </a:r>
            <a:r>
              <a:rPr lang="en-US" b="1" dirty="0">
                <a:latin typeface="+mn-lt"/>
              </a:rPr>
              <a:t>function</a:t>
            </a:r>
            <a:r>
              <a:rPr lang="en-US" dirty="0">
                <a:latin typeface="+mn-lt"/>
              </a:rPr>
              <a:t>,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the usual: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zero, constant, linear, etc.</a:t>
            </a:r>
            <a:endParaRPr lang="en-US" b="1" dirty="0">
              <a:latin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741617" y="1638104"/>
            <a:ext cx="0" cy="2238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3237561" y="1324859"/>
            <a:ext cx="16944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Common variance</a:t>
            </a:r>
            <a:endParaRPr lang="en-US" b="1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4189" y="2277414"/>
            <a:ext cx="1151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correlation </a:t>
            </a:r>
            <a:br>
              <a:rPr lang="en-US" dirty="0">
                <a:latin typeface="+mn-lt"/>
              </a:rPr>
            </a:br>
            <a:r>
              <a:rPr lang="en-US" b="1" dirty="0">
                <a:latin typeface="+mn-lt"/>
              </a:rPr>
              <a:t>function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88428" y="2238924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7668344" y="3294237"/>
            <a:ext cx="0" cy="295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 flipV="1">
            <a:off x="6516216" y="2572840"/>
            <a:ext cx="2448272" cy="131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604448" y="2861244"/>
            <a:ext cx="0" cy="64901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237941" y="3426020"/>
            <a:ext cx="0" cy="1947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6444208" y="2235603"/>
            <a:ext cx="2788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power-exponential correlation</a:t>
            </a:r>
            <a:endParaRPr lang="en-US" b="1" i="1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37285" y="3523074"/>
            <a:ext cx="12061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correlation 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length</a:t>
            </a:r>
            <a:endParaRPr lang="en-US" sz="1500" b="1" i="1" dirty="0"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81782" y="3510261"/>
            <a:ext cx="1043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power</a:t>
            </a:r>
            <a:r>
              <a:rPr lang="en-US" sz="1500" b="1" i="1" dirty="0">
                <a:latin typeface="+mn-lt"/>
              </a:rPr>
              <a:t/>
            </a:r>
            <a:br>
              <a:rPr lang="en-US" sz="1500" b="1" i="1" dirty="0">
                <a:latin typeface="+mn-lt"/>
              </a:rPr>
            </a:br>
            <a:r>
              <a:rPr lang="en-US" sz="1500" dirty="0">
                <a:latin typeface="+mn-lt"/>
              </a:rPr>
              <a:t>parameter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09093" y="3515290"/>
            <a:ext cx="16831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multi-parameters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construction</a:t>
            </a:r>
            <a:endParaRPr lang="en-US" sz="1500" b="1" i="1" dirty="0">
              <a:latin typeface="+mn-lt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2345849" y="1638104"/>
            <a:ext cx="0" cy="1975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1547664" y="1335464"/>
            <a:ext cx="1596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Gaussian Process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276331" y="1376287"/>
                <a:ext cx="3832744" cy="747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Gaussian process is </a:t>
                </a:r>
                <a:r>
                  <a:rPr lang="en-US" sz="2000" b="1" dirty="0">
                    <a:latin typeface="+mn-lt"/>
                  </a:rPr>
                  <a:t>Gaussian with infinite variates</a:t>
                </a:r>
                <a:r>
                  <a:rPr lang="en-US" sz="2000" dirty="0">
                    <a:latin typeface="+mn-lt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000" i="1" kern="1000" spc="30">
                                <a:latin typeface="Cambria Math"/>
                              </a:rPr>
                            </m:ctrlPr>
                          </m:barPr>
                          <m:e>
                            <m:r>
                              <a:rPr lang="en-US" sz="2000" i="1" kern="1000" spc="30">
                                <a:latin typeface="Cambria Math"/>
                              </a:rPr>
                              <m:t>𝜃</m:t>
                            </m:r>
                          </m:e>
                        </m:bar>
                      </m:e>
                    </m:d>
                    <m:r>
                      <a:rPr lang="en-US" sz="2000" i="1" kern="1000" spc="30">
                        <a:latin typeface="Cambria Math"/>
                      </a:rPr>
                      <m:t>∈</m:t>
                    </m:r>
                    <m:r>
                      <a:rPr lang="en-US" sz="2000" kern="1000" spc="30">
                        <a:latin typeface="Cambria Math"/>
                      </a:rPr>
                      <m:t>ℝ</m:t>
                    </m:r>
                    <m:r>
                      <a:rPr lang="en-US" sz="2000" b="0" i="0" kern="1000" spc="30" smtClean="0">
                        <a:latin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sz="2000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sz="2000" i="1" kern="1000" spc="30">
                            <a:latin typeface="Cambria Math"/>
                          </a:rPr>
                          <m:t>𝜃</m:t>
                        </m:r>
                      </m:e>
                    </m:bar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kern="1000" spc="3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000" spc="3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331" y="1376287"/>
                <a:ext cx="3832744" cy="747512"/>
              </a:xfrm>
              <a:prstGeom prst="rect">
                <a:avLst/>
              </a:prstGeom>
              <a:blipFill rotWithShape="1">
                <a:blip r:embed="rId8"/>
                <a:stretch>
                  <a:fillRect l="-1752" t="-4098" b="-1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524200" y="5652087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Prior</a:t>
            </a:r>
            <a:endParaRPr lang="en-US" sz="1500" b="1" i="1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08104" y="5652089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Data</a:t>
            </a:r>
            <a:endParaRPr lang="en-US" sz="1500" b="1" i="1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17609" y="5652089"/>
            <a:ext cx="963107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Posterior</a:t>
            </a:r>
            <a:endParaRPr lang="en-US" sz="1500" b="1" i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500" b="1" dirty="0">
                    <a:latin typeface="+mn-lt"/>
                  </a:rPr>
                  <a:t>Learn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𝜼</m:t>
                        </m:r>
                      </m:e>
                      <m:sup>
                        <m:r>
                          <a:rPr lang="en-US" sz="1500" b="1" i="1" smtClean="0">
                            <a:latin typeface="Cambria Math"/>
                          </a:rPr>
                          <m:t>(</m:t>
                        </m:r>
                        <m:r>
                          <a:rPr lang="en-US" sz="1500" b="1" i="1" smtClean="0">
                            <a:latin typeface="Cambria Math"/>
                          </a:rPr>
                          <m:t>𝒌</m:t>
                        </m:r>
                        <m:r>
                          <a:rPr lang="en-US" sz="1500" b="1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15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500" b="1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𝜶</m:t>
                        </m:r>
                      </m:e>
                      <m:sup>
                        <m:d>
                          <m:dPr>
                            <m:ctrlPr>
                              <a:rPr lang="en-US" sz="15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sz="15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  <a:blipFill rotWithShape="1">
                <a:blip r:embed="rId9"/>
                <a:stretch>
                  <a:fillRect l="-1271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719137" y="3717032"/>
            <a:ext cx="3904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Used in </a:t>
            </a:r>
            <a:r>
              <a:rPr lang="en-US" sz="1800" b="1" dirty="0">
                <a:latin typeface="+mn-lt"/>
              </a:rPr>
              <a:t>Bayesian Non-linear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93453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:\project\stars\workspace\RND\SB-RND-ACT-006-13\WD41\projects\temp\wd41-all\wd41-defense\figures\figures\lblocaSimulation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57868"/>
            <a:ext cx="3672979" cy="482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:\project\stars\workspace\RND\SB-RND-ACT-006-13\WD41\projects\temp\wd41-all\wd41-defense\figures\figures\heatedChan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89" y="1879934"/>
            <a:ext cx="3346687" cy="4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815277" cy="1049837"/>
          </a:xfrm>
        </p:spPr>
        <p:txBody>
          <a:bodyPr anchor="ctr"/>
          <a:lstStyle/>
          <a:p>
            <a:r>
              <a:rPr lang="en-US" dirty="0" smtClean="0"/>
              <a:t>Safety </a:t>
            </a:r>
            <a:r>
              <a:rPr lang="en-US" dirty="0"/>
              <a:t>Analysis of </a:t>
            </a:r>
            <a:r>
              <a:rPr lang="en-US" dirty="0" smtClean="0"/>
              <a:t>LWR under LBLOCA:</a:t>
            </a:r>
            <a:br>
              <a:rPr lang="en-US" dirty="0" smtClean="0"/>
            </a:br>
            <a:r>
              <a:rPr lang="en-US" dirty="0" smtClean="0"/>
              <a:t>Show max. clad temperature &lt; safety limit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55" y="3456758"/>
            <a:ext cx="961033" cy="383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Cold Leg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9117" y="2780928"/>
            <a:ext cx="91440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Hot Leg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56" y="4674539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Gas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6" y="5661348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Liquid Phase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55" y="2729675"/>
            <a:ext cx="1643426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Double-ended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Guillotine Break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8782" y="3347051"/>
            <a:ext cx="1297053" cy="6453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Emergency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Core Cooling</a:t>
            </a:r>
            <a:endParaRPr lang="en-US" sz="24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6820" y="3950287"/>
            <a:ext cx="1595239" cy="5801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Two-phase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hydraulics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8848" y="6030453"/>
            <a:ext cx="1694702" cy="7019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Heat conduction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through solids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3939" y="4170433"/>
            <a:ext cx="135888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3645" y="1557868"/>
            <a:ext cx="1896291" cy="72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Pressure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Vessel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29527" y="1557039"/>
            <a:ext cx="2040075" cy="4318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ECC Mass Injection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9528" y="3744791"/>
            <a:ext cx="2040075" cy="4762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1464" y="6309320"/>
            <a:ext cx="3501239" cy="2708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3472" y="3933056"/>
            <a:ext cx="1396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4045" y="1813331"/>
            <a:ext cx="1368152" cy="3237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Accumulator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2770" y="2991446"/>
            <a:ext cx="2369934" cy="3295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Low Pressure Injection</a:t>
            </a:r>
          </a:p>
        </p:txBody>
      </p:sp>
    </p:spTree>
    <p:extLst>
      <p:ext uri="{BB962C8B-B14F-4D97-AF65-F5344CB8AC3E}">
        <p14:creationId xmlns:p14="http://schemas.microsoft.com/office/powerpoint/2010/main" val="3524544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3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:\project\stars\workspace\RND\SB-RND-ACT-006-13\WD41\projects\temp\wd41-all\figures\defense\figures\metamodel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6565"/>
          <a:stretch/>
        </p:blipFill>
        <p:spPr bwMode="auto">
          <a:xfrm>
            <a:off x="827088" y="1365996"/>
            <a:ext cx="8105775" cy="52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88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:\project\stars\workspace\RND\SB-RND-ACT-006-13\WD41\projects\temp\wd41-all\wd41-defense\figures\chapter4\figures\plotPCGPConstruction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89261"/>
            <a:ext cx="7772400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57831" y="6140450"/>
            <a:ext cx="6696744" cy="3604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Covariance Kernel Functions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training sample size is the main factor for the </a:t>
            </a:r>
            <a:r>
              <a:rPr lang="en-US" dirty="0" err="1" smtClean="0"/>
              <a:t>metamodel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7243912" y="3632448"/>
            <a:ext cx="31683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Design of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1412776"/>
            <a:ext cx="6696744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Training Sample Size</a:t>
            </a:r>
          </a:p>
        </p:txBody>
      </p:sp>
      <p:cxnSp>
        <p:nvCxnSpPr>
          <p:cNvPr id="4" name="Straight Connector 3"/>
          <p:cNvCxnSpPr>
            <a:stCxn id="8" idx="3"/>
          </p:cNvCxnSpPr>
          <p:nvPr/>
        </p:nvCxnSpPr>
        <p:spPr bwMode="auto">
          <a:xfrm>
            <a:off x="8828088" y="5445224"/>
            <a:ext cx="0" cy="5761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947322" y="1412776"/>
            <a:ext cx="1872828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Major impact</a:t>
            </a:r>
          </a:p>
        </p:txBody>
      </p:sp>
      <p:cxnSp>
        <p:nvCxnSpPr>
          <p:cNvPr id="15" name="Straight Connector 14"/>
          <p:cNvCxnSpPr>
            <a:stCxn id="14" idx="1"/>
          </p:cNvCxnSpPr>
          <p:nvPr/>
        </p:nvCxnSpPr>
        <p:spPr bwMode="auto">
          <a:xfrm flipH="1">
            <a:off x="6372200" y="1593007"/>
            <a:ext cx="57512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34931" y="6140450"/>
            <a:ext cx="1688797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Minor impact</a:t>
            </a:r>
          </a:p>
        </p:txBody>
      </p:sp>
      <p:cxnSp>
        <p:nvCxnSpPr>
          <p:cNvPr id="18" name="Straight Connector 17"/>
          <p:cNvCxnSpPr>
            <a:stCxn id="7" idx="3"/>
          </p:cNvCxnSpPr>
          <p:nvPr/>
        </p:nvCxnSpPr>
        <p:spPr bwMode="auto">
          <a:xfrm>
            <a:off x="2123728" y="6320681"/>
            <a:ext cx="64807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001310" y="6140450"/>
            <a:ext cx="2088803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Negligible impact</a:t>
            </a:r>
          </a:p>
        </p:txBody>
      </p:sp>
    </p:spTree>
    <p:extLst>
      <p:ext uri="{BB962C8B-B14F-4D97-AF65-F5344CB8AC3E}">
        <p14:creationId xmlns:p14="http://schemas.microsoft.com/office/powerpoint/2010/main" val="70484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796136" y="4451509"/>
            <a:ext cx="32403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Use experimental data to constrain the prior</a:t>
            </a:r>
            <a:endParaRPr lang="en-US" sz="21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5362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</p:spPr>
            <p:txBody>
              <a:bodyPr/>
              <a:lstStyle/>
              <a:p>
                <a:r>
                  <a:rPr lang="en-US" dirty="0" smtClean="0"/>
                  <a:t>Bayesian Calibration, Inverse Quantification: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2200" dirty="0" smtClean="0"/>
                  <a:t>Uncertain (Inputs + Data)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⇒ </m:t>
                    </m:r>
                  </m:oMath>
                </a14:m>
                <a:r>
                  <a:rPr lang="en-US" sz="2200" dirty="0" smtClean="0"/>
                  <a:t>Uncertain Inputs Updated </a:t>
                </a:r>
                <a:endParaRPr lang="en-US" sz="2200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  <a:blipFill rotWithShape="1">
                <a:blip r:embed="rId2"/>
                <a:stretch>
                  <a:fillRect l="-2805" r="-192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170907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30944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4113077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950984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52890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867046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170907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411559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31957" y="2259194"/>
            <a:ext cx="257711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Probability of observing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given parameters</a:t>
            </a:r>
            <a:endParaRPr lang="en-US" sz="18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55656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3015310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2" name="Elbow Connector 51"/>
          <p:cNvCxnSpPr>
            <a:stCxn id="50" idx="0"/>
            <a:endCxn id="20" idx="1"/>
          </p:cNvCxnSpPr>
          <p:nvPr/>
        </p:nvCxnSpPr>
        <p:spPr bwMode="auto">
          <a:xfrm rot="5400000" flipH="1" flipV="1">
            <a:off x="6355715" y="2700287"/>
            <a:ext cx="405251" cy="224796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3118419" y="5805264"/>
                <a:ext cx="4405909" cy="93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𝑝</m:t>
                      </m:r>
                      <m:d>
                        <m:dPr>
                          <m:ctrlPr>
                            <a:rPr lang="en-US" sz="18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kern="1000" spc="3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en-US" sz="1800" b="1" i="1" kern="1000" spc="30" smtClean="0">
                              <a:latin typeface="Cambria Math"/>
                            </a:rPr>
                            <m:t>𝑫</m:t>
                          </m:r>
                          <m:r>
                            <a:rPr lang="en-US" sz="18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800" b="0" i="0" kern="1000" spc="3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kern="1000" spc="3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kern="1000" spc="3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 kern="1000" spc="3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kern="1000" spc="30">
                              <a:latin typeface="Cambria Math"/>
                            </a:rPr>
                            <m:t>×</m:t>
                          </m:r>
                          <m:r>
                            <a:rPr lang="en-US" sz="1800" b="0" i="1" kern="1000" spc="30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𝑫</m:t>
                                  </m:r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 kern="1000" spc="30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kern="1000" spc="30" dirty="0">
                  <a:latin typeface="+mn-lt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18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19" y="5805264"/>
                <a:ext cx="4405909" cy="936104"/>
              </a:xfrm>
              <a:prstGeom prst="rect">
                <a:avLst/>
              </a:prstGeom>
              <a:blipFill rotWithShape="1">
                <a:blip r:embed="rId9"/>
                <a:stretch>
                  <a:fillRect l="-139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Isosceles Triangle 58"/>
          <p:cNvSpPr/>
          <p:nvPr/>
        </p:nvSpPr>
        <p:spPr bwMode="auto">
          <a:xfrm>
            <a:off x="8138892" y="510453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21982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5"/>
            <a:endCxn id="59" idx="3"/>
          </p:cNvCxnSpPr>
          <p:nvPr/>
        </p:nvCxnSpPr>
        <p:spPr bwMode="auto">
          <a:xfrm flipV="1">
            <a:off x="7742113" y="5211522"/>
            <a:ext cx="458830" cy="1061794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095723" y="5805264"/>
            <a:ext cx="928731" cy="936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Bayes’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Theorem</a:t>
            </a:r>
          </a:p>
        </p:txBody>
      </p:sp>
      <p:sp>
        <p:nvSpPr>
          <p:cNvPr id="28" name="Isosceles Triangle 27"/>
          <p:cNvSpPr/>
          <p:nvPr/>
        </p:nvSpPr>
        <p:spPr bwMode="auto">
          <a:xfrm>
            <a:off x="980937" y="224189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>
            <a:off x="676381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>
            <a:off x="6954673" y="218840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Isosceles Triangle 36"/>
          <p:cNvSpPr/>
          <p:nvPr/>
        </p:nvSpPr>
        <p:spPr bwMode="auto">
          <a:xfrm>
            <a:off x="891239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1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959294" cy="1049837"/>
          </a:xfrm>
        </p:spPr>
        <p:txBody>
          <a:bodyPr/>
          <a:lstStyle/>
          <a:p>
            <a:r>
              <a:rPr lang="en-US" dirty="0" smtClean="0"/>
              <a:t>Two Aspects of Bayesian Calibration:</a:t>
            </a:r>
            <a:br>
              <a:rPr lang="en-US" dirty="0" smtClean="0"/>
            </a:br>
            <a:r>
              <a:rPr lang="en-US" dirty="0" smtClean="0"/>
              <a:t>Formulation and Computation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170907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30944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4113077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950984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52890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867046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170907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411559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55656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3015310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8138892" y="510453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21982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Isosceles Triangle 27"/>
          <p:cNvSpPr/>
          <p:nvPr/>
        </p:nvSpPr>
        <p:spPr bwMode="auto">
          <a:xfrm>
            <a:off x="980937" y="224189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>
            <a:off x="676381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3" name="Elbow Connector 32"/>
          <p:cNvCxnSpPr>
            <a:stCxn id="31" idx="0"/>
            <a:endCxn id="28" idx="0"/>
          </p:cNvCxnSpPr>
          <p:nvPr/>
        </p:nvCxnSpPr>
        <p:spPr bwMode="auto">
          <a:xfrm rot="16200000" flipH="1" flipV="1">
            <a:off x="3907681" y="-676289"/>
            <a:ext cx="53492" cy="5782877"/>
          </a:xfrm>
          <a:prstGeom prst="bentConnector3">
            <a:avLst>
              <a:gd name="adj1" fmla="val -427354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Isosceles Triangle 35"/>
          <p:cNvSpPr/>
          <p:nvPr/>
        </p:nvSpPr>
        <p:spPr bwMode="auto">
          <a:xfrm>
            <a:off x="6954673" y="218840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Isosceles Triangle 36"/>
          <p:cNvSpPr/>
          <p:nvPr/>
        </p:nvSpPr>
        <p:spPr bwMode="auto">
          <a:xfrm>
            <a:off x="891239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1" name="Elbow Connector 40"/>
          <p:cNvCxnSpPr>
            <a:stCxn id="37" idx="0"/>
            <a:endCxn id="36" idx="0"/>
          </p:cNvCxnSpPr>
          <p:nvPr/>
        </p:nvCxnSpPr>
        <p:spPr bwMode="auto">
          <a:xfrm rot="16200000" flipV="1">
            <a:off x="7995584" y="1209542"/>
            <a:ext cx="2" cy="1957721"/>
          </a:xfrm>
          <a:prstGeom prst="bentConnector3">
            <a:avLst>
              <a:gd name="adj1" fmla="val 1143010000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1042997" y="1557338"/>
            <a:ext cx="5782869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Formulation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16725" y="1557338"/>
            <a:ext cx="1957720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Computation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046935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 of Bayesian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6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of Bayesian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27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Multi-dimensional Posterior:</a:t>
            </a:r>
            <a:br>
              <a:rPr lang="en-US" dirty="0" smtClean="0"/>
            </a:br>
            <a:r>
              <a:rPr lang="en-US" dirty="0" smtClean="0"/>
              <a:t>How to read a </a:t>
            </a:r>
            <a:r>
              <a:rPr lang="en-US" i="1" dirty="0" smtClean="0"/>
              <a:t>corner</a:t>
            </a:r>
            <a:r>
              <a:rPr lang="en-US" dirty="0" smtClean="0"/>
              <a:t> plot?</a:t>
            </a:r>
            <a:endParaRPr lang="en-US" dirty="0"/>
          </a:p>
        </p:txBody>
      </p:sp>
      <p:sp>
        <p:nvSpPr>
          <p:cNvPr id="46" name="Isosceles Triangle 45"/>
          <p:cNvSpPr/>
          <p:nvPr/>
        </p:nvSpPr>
        <p:spPr bwMode="auto">
          <a:xfrm>
            <a:off x="1037252" y="427767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6" name="Picture 3" descr="W:\project\stars\workspace\RND\SB-RND-ACT-006-13\WD41\projects\temp\wd41-all\figures\defense\figures\plotIllustrateCorner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11" y="1900981"/>
            <a:ext cx="6858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2169119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37271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910720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280775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648927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034659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W:\project\stars\workspace\RND\SB-RND-ACT-006-13\WD41\projects\temp\wd41-all\figures\defense\figures\plotIllustrateCorner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11" y="1900981"/>
            <a:ext cx="6858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Multi-dimensional Posterior:</a:t>
            </a:r>
            <a:br>
              <a:rPr lang="en-US" dirty="0" smtClean="0"/>
            </a:br>
            <a:r>
              <a:rPr lang="en-US" dirty="0" smtClean="0"/>
              <a:t>How to read a </a:t>
            </a:r>
            <a:r>
              <a:rPr lang="en-US" i="1" dirty="0" smtClean="0"/>
              <a:t>corner</a:t>
            </a:r>
            <a:r>
              <a:rPr lang="en-US" dirty="0" smtClean="0"/>
              <a:t> plot?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097111" y="1844824"/>
            <a:ext cx="6923568" cy="4612248"/>
            <a:chOff x="1259632" y="1773238"/>
            <a:chExt cx="6923568" cy="4612248"/>
          </a:xfrm>
          <a:solidFill>
            <a:srgbClr val="969696">
              <a:alpha val="60000"/>
            </a:srgbClr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1259632" y="1773238"/>
              <a:ext cx="1440160" cy="863674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699792" y="2636912"/>
              <a:ext cx="1368152" cy="864096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067944" y="3501008"/>
              <a:ext cx="1371752" cy="936104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439696" y="4437112"/>
              <a:ext cx="1371752" cy="974187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811448" y="5411299"/>
              <a:ext cx="1371752" cy="974187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97111" y="2708498"/>
            <a:ext cx="5551816" cy="3748574"/>
            <a:chOff x="1259632" y="2636912"/>
            <a:chExt cx="5551816" cy="3748574"/>
          </a:xfrm>
          <a:solidFill>
            <a:srgbClr val="969696">
              <a:alpha val="25000"/>
            </a:srgbClr>
          </a:solidFill>
        </p:grpSpPr>
        <p:sp>
          <p:nvSpPr>
            <p:cNvPr id="16" name="Rectangle 15"/>
            <p:cNvSpPr/>
            <p:nvPr/>
          </p:nvSpPr>
          <p:spPr bwMode="auto">
            <a:xfrm>
              <a:off x="1259632" y="2636912"/>
              <a:ext cx="1440160" cy="86409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59632" y="3496816"/>
              <a:ext cx="1440160" cy="94029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259632" y="4437111"/>
              <a:ext cx="1440160" cy="97418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259632" y="5411298"/>
              <a:ext cx="1440160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699792" y="3501008"/>
              <a:ext cx="1368152" cy="93610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99792" y="4437112"/>
              <a:ext cx="1368152" cy="9741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9792" y="5411298"/>
              <a:ext cx="1368152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073241" y="5411298"/>
              <a:ext cx="1366455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439696" y="5423360"/>
              <a:ext cx="1371752" cy="96212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073240" y="4435768"/>
              <a:ext cx="1366455" cy="98759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169118" y="4821294"/>
            <a:ext cx="4051285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Bivariate 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Marginals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>
            <a:off x="6189379" y="253397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>
            <a:off x="6080669" y="3682056"/>
            <a:ext cx="124101" cy="106984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4" name="Elbow Connector 33"/>
          <p:cNvCxnSpPr>
            <a:endCxn id="32" idx="1"/>
          </p:cNvCxnSpPr>
          <p:nvPr/>
        </p:nvCxnSpPr>
        <p:spPr bwMode="auto">
          <a:xfrm rot="5400000" flipH="1" flipV="1">
            <a:off x="5600136" y="3067997"/>
            <a:ext cx="1100800" cy="13973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6280775" y="2134539"/>
            <a:ext cx="281159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Projection into one axis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Visualize the uncertainty of a parameter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5" name="Isosceles Triangle 44"/>
          <p:cNvSpPr/>
          <p:nvPr/>
        </p:nvSpPr>
        <p:spPr bwMode="auto">
          <a:xfrm>
            <a:off x="1973324" y="490804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6" name="Isosceles Triangle 45"/>
          <p:cNvSpPr/>
          <p:nvPr/>
        </p:nvSpPr>
        <p:spPr bwMode="auto">
          <a:xfrm>
            <a:off x="1037252" y="4493703"/>
            <a:ext cx="124101" cy="106984"/>
          </a:xfrm>
          <a:prstGeom prst="triangle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7" name="Elbow Connector 46"/>
          <p:cNvCxnSpPr>
            <a:stCxn id="46" idx="3"/>
            <a:endCxn id="45" idx="1"/>
          </p:cNvCxnSpPr>
          <p:nvPr/>
        </p:nvCxnSpPr>
        <p:spPr bwMode="auto">
          <a:xfrm rot="16200000" flipH="1">
            <a:off x="1371402" y="4328588"/>
            <a:ext cx="360848" cy="905046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Rectangle 51"/>
          <p:cNvSpPr/>
          <p:nvPr/>
        </p:nvSpPr>
        <p:spPr>
          <a:xfrm>
            <a:off x="-1" y="3089145"/>
            <a:ext cx="3465263" cy="70173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Joint plot of two parameters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Visualize pai</a:t>
            </a: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rwise correlations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69119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7271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10720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80775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31" name="TextBox 30"/>
          <p:cNvSpPr txBox="1"/>
          <p:nvPr/>
        </p:nvSpPr>
        <p:spPr>
          <a:xfrm rot="2187747">
            <a:off x="4099347" y="3877945"/>
            <a:ext cx="4180064" cy="36046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Univariate 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Marginals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48927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/>
              <p:cNvSpPr/>
              <p:nvPr/>
            </p:nvSpPr>
            <p:spPr>
              <a:xfrm>
                <a:off x="6280775" y="3140968"/>
                <a:ext cx="2811591" cy="818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~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75" y="3140968"/>
                <a:ext cx="2811591" cy="8188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-1" y="3795538"/>
                <a:ext cx="3465263" cy="818879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1,2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795538"/>
                <a:ext cx="3465263" cy="8188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408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Forward </a:t>
                </a:r>
                <a:r>
                  <a:rPr lang="en-US" dirty="0"/>
                  <a:t>Uncertainty </a:t>
                </a:r>
                <a:r>
                  <a:rPr lang="en-US" dirty="0" smtClean="0"/>
                  <a:t>Quantification:</a:t>
                </a:r>
                <a:br>
                  <a:rPr lang="en-US" dirty="0" smtClean="0"/>
                </a:br>
                <a:r>
                  <a:rPr lang="en-US" dirty="0" smtClean="0"/>
                  <a:t>Uncertain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Uncertain Outputs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86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W:\project\stars\workspace\RND\SB-RND-ACT-006-13\WD41\projects\temp\wd41-all\wd41-defense\figures\figures\forwardUQSimu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34" y="3688054"/>
            <a:ext cx="2246894" cy="16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 (Code)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bar>
                        <m:bar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e>
                      </m:bar>
                      <m:r>
                        <a:rPr lang="en-US" sz="2000" b="1" i="1">
                          <a:latin typeface="Cambria Math"/>
                        </a:rPr>
                        <m:t>↦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blipFill rotWithShape="1">
                <a:blip r:embed="rId5"/>
                <a:stretch>
                  <a:fillRect l="-457" r="-22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088" y="3204532"/>
            <a:ext cx="2160736" cy="6638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Inputs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(random variables)</a:t>
            </a:r>
          </a:p>
        </p:txBody>
      </p:sp>
      <p:pic>
        <p:nvPicPr>
          <p:cNvPr id="1030" name="Picture 6" descr="W:\project\stars\workspace\RND\SB-RND-ACT-006-13\WD41\projects\temp\wd41-all\wd41-defense\figures\figures\statisticalAnalys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93" y="3712968"/>
            <a:ext cx="1684888" cy="15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project\stars\workspace\RND\SB-RND-ACT-006-13\WD41\projects\temp\wd41-all\wd41-defense\figures\figures\uncertainInput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48729"/>
            <a:ext cx="1640599" cy="163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95433" y="5451449"/>
            <a:ext cx="2246895" cy="3395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Outputs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4208" y="3039981"/>
            <a:ext cx="2664867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Statistical Analysis</a:t>
            </a:r>
            <a:br>
              <a:rPr lang="en-US" sz="1800" b="1" kern="1000" spc="30" dirty="0" smtClean="0">
                <a:latin typeface="+mn-lt"/>
                <a:cs typeface="Franklin Gothic Book"/>
              </a:rPr>
            </a:br>
            <a:r>
              <a:rPr lang="en-US" sz="1800" b="1" kern="1000" spc="30" dirty="0" smtClean="0">
                <a:latin typeface="+mn-lt"/>
                <a:cs typeface="Franklin Gothic Book"/>
              </a:rPr>
              <a:t>of ``Quantities of Interest’’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2699792" y="204089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084168" y="417746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5400000">
            <a:off x="4600681" y="292016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Striped Right Arrow 22"/>
          <p:cNvSpPr/>
          <p:nvPr/>
        </p:nvSpPr>
        <p:spPr bwMode="auto">
          <a:xfrm rot="5400000">
            <a:off x="7449405" y="533721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038" y="5930931"/>
            <a:ext cx="2348797" cy="4217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Decision Making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1135" y="4227415"/>
            <a:ext cx="2650745" cy="17648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Material properties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Initial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Boundary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latin typeface="+mn-lt"/>
                <a:cs typeface="Franklin Gothic Book"/>
              </a:rPr>
              <a:t>Physical </a:t>
            </a:r>
            <a:r>
              <a:rPr lang="en-US" sz="2000" kern="1000" spc="30" dirty="0">
                <a:latin typeface="+mn-lt"/>
                <a:cs typeface="Franklin Gothic Book"/>
              </a:rPr>
              <a:t>m</a:t>
            </a:r>
            <a:r>
              <a:rPr lang="en-US" sz="2000" kern="1000" spc="30" dirty="0" smtClean="0">
                <a:latin typeface="+mn-lt"/>
                <a:cs typeface="Franklin Gothic Book"/>
              </a:rPr>
              <a:t>odel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651179" y="4384738"/>
            <a:ext cx="1713179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26985" y="3738271"/>
            <a:ext cx="1206983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6177" y="6281654"/>
            <a:ext cx="295289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cs typeface="Franklin Gothic Book"/>
              </a:rPr>
              <a:t>Safe/Fail, Accept/Reject, etc</a:t>
            </a:r>
            <a:r>
              <a:rPr lang="en-US" kern="1000" spc="30" dirty="0">
                <a:solidFill>
                  <a:srgbClr val="505050"/>
                </a:solidFill>
                <a:cs typeface="Franklin Gothic Book"/>
              </a:rPr>
              <a:t>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69283" y="1341438"/>
            <a:ext cx="273630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Monte Carlo simulation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(multiple code runs)</a:t>
            </a:r>
            <a:endParaRPr lang="en-US" sz="20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29134" y="3742357"/>
            <a:ext cx="1032340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e.g., PCT</a:t>
            </a:r>
          </a:p>
        </p:txBody>
      </p:sp>
      <p:sp>
        <p:nvSpPr>
          <p:cNvPr id="47" name="Isosceles Triangle 46"/>
          <p:cNvSpPr/>
          <p:nvPr/>
        </p:nvSpPr>
        <p:spPr bwMode="auto">
          <a:xfrm>
            <a:off x="7289300" y="199843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6248099" y="231376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5"/>
            <a:endCxn id="47" idx="3"/>
          </p:cNvCxnSpPr>
          <p:nvPr/>
        </p:nvCxnSpPr>
        <p:spPr bwMode="auto">
          <a:xfrm flipV="1">
            <a:off x="6341175" y="2105421"/>
            <a:ext cx="1010176" cy="2618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Isosceles Triangle 58"/>
          <p:cNvSpPr/>
          <p:nvPr/>
        </p:nvSpPr>
        <p:spPr bwMode="auto">
          <a:xfrm>
            <a:off x="702986" y="480520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687063" y="331763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1"/>
            <a:endCxn id="59" idx="1"/>
          </p:cNvCxnSpPr>
          <p:nvPr/>
        </p:nvCxnSpPr>
        <p:spPr bwMode="auto">
          <a:xfrm rot="10800000" flipH="1" flipV="1">
            <a:off x="718087" y="3371127"/>
            <a:ext cx="15923" cy="1487570"/>
          </a:xfrm>
          <a:prstGeom prst="bentConnector3">
            <a:avLst>
              <a:gd name="adj1" fmla="val -1630503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636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:\project\stars\workspace\RND\SB-RND-ACT-006-13\WD41\projects\temp\wd41-all\figures\defense\figures\plotEnsDP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6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78773" y="1557338"/>
            <a:ext cx="3241378" cy="10081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pressure drop data only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211196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W:\project\stars\workspace\RND\SB-RND-ACT-006-13\WD41\projects\temp\wd41-all\figures\defense\figures\plotEnsAll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Results: Considering multiple types of data helps constrain the parameters uncertainty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578773" y="1557338"/>
            <a:ext cx="3241378" cy="10081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all types of data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097268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01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:\project\stars\workspace\RND\SB-RND-ACT-006-13\WD41\projects\temp\wd41-all\figures\defense\figures\plotEnsAllNoDiscNo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Results: </a:t>
            </a:r>
            <a:r>
              <a:rPr lang="en-US" dirty="0" smtClean="0"/>
              <a:t>Without model bias term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578773" y="1557338"/>
            <a:ext cx="3398934" cy="13129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all types of data,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w/o Model Bias Term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3061166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riped Right Arrow 25"/>
          <p:cNvSpPr/>
          <p:nvPr/>
        </p:nvSpPr>
        <p:spPr bwMode="auto">
          <a:xfrm>
            <a:off x="5796136" y="4512248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6216" y="4451510"/>
            <a:ext cx="2448843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Narrower, correlated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posterior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29" name="Rectangle: Rounded Corners 9"/>
          <p:cNvSpPr/>
          <p:nvPr/>
        </p:nvSpPr>
        <p:spPr bwMode="auto">
          <a:xfrm>
            <a:off x="815443" y="5733256"/>
            <a:ext cx="2172952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31840" y="5589240"/>
            <a:ext cx="2503335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 prior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02074" y="5589240"/>
            <a:ext cx="331293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Propagate posterior uncertainties for different experimental conditions</a:t>
            </a:r>
            <a:endParaRPr lang="en-US" sz="21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976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0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9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055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213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W:\project\stars\workspace\RND\SB-RND-ACT-006-13\WD41\projects\temp\wd41-all\wd41-defense\figures\figures\postCHFReg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99" y="1651879"/>
            <a:ext cx="3390004" cy="49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Model Parameters:</a:t>
            </a:r>
            <a:br>
              <a:rPr lang="en-US" dirty="0" smtClean="0"/>
            </a:br>
            <a:r>
              <a:rPr lang="en-US" dirty="0" smtClean="0"/>
              <a:t>post-Critical Heat Flux (CHF) Flow Regimes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0648" y="1697149"/>
            <a:ext cx="2087856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(Steam </a:t>
            </a:r>
            <a:r>
              <a:rPr lang="en-US" sz="18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C</a:t>
            </a: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onvection)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1144" y="2320894"/>
            <a:ext cx="2087360" cy="12988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Dispersed Flow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(DFFB)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1144" y="3619717"/>
            <a:ext cx="2087360" cy="8336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err="1" smtClean="0">
                <a:latin typeface="+mn-lt"/>
                <a:cs typeface="Franklin Gothic Book"/>
              </a:rPr>
              <a:t>Interpolatory</a:t>
            </a:r>
            <a:r>
              <a:rPr lang="en-US" sz="2000" kern="1000" spc="30" dirty="0" smtClean="0">
                <a:latin typeface="+mn-lt"/>
                <a:cs typeface="Franklin Gothic Book"/>
              </a:rPr>
              <a:t/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(Inverted Slug)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1682" y="4453382"/>
            <a:ext cx="2066822" cy="1179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Inverted Annular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(IAFB)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1143" y="5633262"/>
            <a:ext cx="2087361" cy="38339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Transition Boiling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0646" y="5973607"/>
            <a:ext cx="2087857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(Nucleate Boiling)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7584" y="1414463"/>
            <a:ext cx="5040560" cy="5110880"/>
            <a:chOff x="4211960" y="1414464"/>
            <a:chExt cx="5040560" cy="5110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Gas</m:t>
                            </m:r>
                          </m:e>
                        </m:d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Liquid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nt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 bwMode="auto">
            <a:xfrm>
              <a:off x="6662836" y="2093394"/>
              <a:ext cx="573460" cy="27564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3072" y="1484784"/>
              <a:ext cx="125546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Mass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23073" y="2582039"/>
              <a:ext cx="139279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Momentum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11960" y="4012881"/>
              <a:ext cx="1266575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Energy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5478536" y="3509880"/>
              <a:ext cx="677640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6345389" y="3509880"/>
              <a:ext cx="486240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7968241" y="3509880"/>
              <a:ext cx="708214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5447171" y="5373216"/>
              <a:ext cx="603402" cy="332560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6300192" y="5373216"/>
              <a:ext cx="531437" cy="332559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5447171" y="5772048"/>
              <a:ext cx="709005" cy="272594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516216" y="5705775"/>
              <a:ext cx="1080120" cy="354969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7236296" y="1414464"/>
              <a:ext cx="1656754" cy="45005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+mn-lt"/>
                </a:rPr>
                <a:t>Closure Laws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236296" y="1844825"/>
              <a:ext cx="1656754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Parametric</a:t>
              </a:r>
            </a:p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models</a:t>
              </a:r>
              <a:endParaRPr lang="en-US" kern="1000" spc="30" dirty="0">
                <a:solidFill>
                  <a:srgbClr val="505050"/>
                </a:solidFill>
                <a:cs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921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riped Right Arrow 25"/>
          <p:cNvSpPr/>
          <p:nvPr/>
        </p:nvSpPr>
        <p:spPr bwMode="auto">
          <a:xfrm>
            <a:off x="5796136" y="4512248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6216" y="4451510"/>
            <a:ext cx="2448844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Narrower, correlated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posterior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29" name="Rectangle: Rounded Corners 9"/>
          <p:cNvSpPr/>
          <p:nvPr/>
        </p:nvSpPr>
        <p:spPr bwMode="auto">
          <a:xfrm>
            <a:off x="815443" y="5733256"/>
            <a:ext cx="2172952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2" name="Striped Right Arrow 31"/>
          <p:cNvSpPr/>
          <p:nvPr/>
        </p:nvSpPr>
        <p:spPr bwMode="auto">
          <a:xfrm>
            <a:off x="5796136" y="5733405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6215" y="5589240"/>
            <a:ext cx="2592859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 posterior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  <a:r>
              <a:rPr lang="en-US" sz="2000" kern="1000" spc="30" dirty="0">
                <a:latin typeface="+mn-lt"/>
                <a:cs typeface="Franklin Gothic Book"/>
              </a:rPr>
              <a:t/>
            </a:r>
            <a:br>
              <a:rPr lang="en-US" sz="2000" kern="1000" spc="30" dirty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for all exp. conditions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31840" y="5589240"/>
            <a:ext cx="2503335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 prior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236682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3976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1311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 schaffen Wissen – heute für morgen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952824" cy="5577839"/>
          </a:xfrm>
        </p:spPr>
        <p:txBody>
          <a:bodyPr/>
          <a:lstStyle/>
          <a:p>
            <a:pPr marL="0" indent="0">
              <a:buNone/>
            </a:pPr>
            <a:r>
              <a:rPr lang="de-CH" b="1" dirty="0" err="1" smtClean="0"/>
              <a:t>Thank</a:t>
            </a:r>
            <a:r>
              <a:rPr lang="de-CH" b="1" dirty="0" smtClean="0"/>
              <a:t> </a:t>
            </a:r>
            <a:r>
              <a:rPr lang="de-CH" b="1" dirty="0" err="1" smtClean="0"/>
              <a:t>you</a:t>
            </a:r>
            <a:r>
              <a:rPr lang="de-CH" b="1" dirty="0" smtClean="0"/>
              <a:t> </a:t>
            </a:r>
            <a:r>
              <a:rPr lang="de-CH" b="1" dirty="0" err="1" smtClean="0"/>
              <a:t>for</a:t>
            </a:r>
            <a:r>
              <a:rPr lang="de-CH" b="1" dirty="0" smtClean="0"/>
              <a:t> </a:t>
            </a:r>
            <a:r>
              <a:rPr lang="de-CH" b="1" dirty="0" err="1" smtClean="0"/>
              <a:t>your</a:t>
            </a:r>
            <a:r>
              <a:rPr lang="de-CH" b="1" dirty="0" smtClean="0"/>
              <a:t> </a:t>
            </a:r>
            <a:r>
              <a:rPr lang="de-CH" b="1" dirty="0" err="1" smtClean="0"/>
              <a:t>attention</a:t>
            </a:r>
            <a:r>
              <a:rPr lang="de-CH" b="1" dirty="0" smtClean="0"/>
              <a:t>.</a:t>
            </a:r>
          </a:p>
          <a:p>
            <a:pPr marL="0" indent="0">
              <a:buNone/>
            </a:pPr>
            <a:r>
              <a:rPr lang="de-CH" b="1" dirty="0" err="1" smtClean="0"/>
              <a:t>My</a:t>
            </a:r>
            <a:r>
              <a:rPr lang="de-CH" b="1" dirty="0" smtClean="0"/>
              <a:t> </a:t>
            </a:r>
            <a:r>
              <a:rPr lang="de-CH" b="1" dirty="0" err="1"/>
              <a:t>s</a:t>
            </a:r>
            <a:r>
              <a:rPr lang="de-CH" b="1" dirty="0" err="1" smtClean="0"/>
              <a:t>incere</a:t>
            </a:r>
            <a:r>
              <a:rPr lang="de-CH" b="1" dirty="0" smtClean="0"/>
              <a:t> </a:t>
            </a:r>
            <a:r>
              <a:rPr lang="de-CH" b="1" dirty="0" err="1"/>
              <a:t>g</a:t>
            </a:r>
            <a:r>
              <a:rPr lang="de-CH" b="1" dirty="0" err="1" smtClean="0"/>
              <a:t>ratitude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: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Prof. A. Pautz</a:t>
            </a:r>
          </a:p>
          <a:p>
            <a:r>
              <a:rPr lang="de-CH" dirty="0" smtClean="0"/>
              <a:t>Mr. O. Zerkak</a:t>
            </a:r>
          </a:p>
          <a:p>
            <a:r>
              <a:rPr lang="de-CH" dirty="0" smtClean="0"/>
              <a:t>Dr. G. Perret</a:t>
            </a:r>
          </a:p>
          <a:p>
            <a:r>
              <a:rPr lang="de-CH" dirty="0" smtClean="0"/>
              <a:t>Mr. </a:t>
            </a:r>
            <a:r>
              <a:rPr lang="de-CH" dirty="0" err="1" smtClean="0"/>
              <a:t>Ph</a:t>
            </a:r>
            <a:r>
              <a:rPr lang="de-CH" dirty="0" smtClean="0"/>
              <a:t>. Jacquemoud</a:t>
            </a:r>
          </a:p>
          <a:p>
            <a:r>
              <a:rPr lang="de-CH" dirty="0" smtClean="0"/>
              <a:t>Dr. M. Hursin</a:t>
            </a:r>
          </a:p>
          <a:p>
            <a:r>
              <a:rPr lang="de-CH" dirty="0" smtClean="0"/>
              <a:t>Dr. D. Rochman</a:t>
            </a:r>
          </a:p>
          <a:p>
            <a:r>
              <a:rPr lang="de-CH" dirty="0" smtClean="0"/>
              <a:t>Mr. H. Ferroukhi</a:t>
            </a:r>
          </a:p>
          <a:p>
            <a:r>
              <a:rPr lang="de-CH" dirty="0" smtClean="0"/>
              <a:t>Other </a:t>
            </a:r>
            <a:r>
              <a:rPr lang="de-CH" dirty="0" err="1" smtClean="0"/>
              <a:t>members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STARS</a:t>
            </a:r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The </a:t>
            </a:r>
            <a:r>
              <a:rPr lang="de-CH" dirty="0" err="1" smtClean="0"/>
              <a:t>jury</a:t>
            </a:r>
            <a:r>
              <a:rPr lang="de-CH" dirty="0" smtClean="0"/>
              <a:t> </a:t>
            </a:r>
            <a:r>
              <a:rPr lang="de-CH" dirty="0" err="1" smtClean="0"/>
              <a:t>members</a:t>
            </a:r>
            <a:r>
              <a:rPr lang="de-CH" dirty="0" smtClean="0"/>
              <a:t>:</a:t>
            </a:r>
            <a:endParaRPr lang="de-CH" dirty="0"/>
          </a:p>
          <a:p>
            <a:r>
              <a:rPr lang="de-CH" dirty="0"/>
              <a:t>Dr. J. </a:t>
            </a:r>
            <a:r>
              <a:rPr lang="de-CH" dirty="0" err="1"/>
              <a:t>Baccou</a:t>
            </a:r>
            <a:endParaRPr lang="de-CH" dirty="0"/>
          </a:p>
          <a:p>
            <a:r>
              <a:rPr lang="de-CH" dirty="0" smtClean="0"/>
              <a:t>Prof. R. </a:t>
            </a:r>
            <a:r>
              <a:rPr lang="de-CH" dirty="0" err="1" smtClean="0"/>
              <a:t>Houdr</a:t>
            </a:r>
            <a:r>
              <a:rPr lang="de-CH" dirty="0" err="1" smtClean="0">
                <a:cs typeface="Times New Roman"/>
              </a:rPr>
              <a:t>é</a:t>
            </a:r>
            <a:endParaRPr lang="de-CH" dirty="0" smtClean="0"/>
          </a:p>
          <a:p>
            <a:r>
              <a:rPr lang="de-CH" dirty="0" smtClean="0"/>
              <a:t>Prof. B. Sudret</a:t>
            </a:r>
          </a:p>
          <a:p>
            <a:r>
              <a:rPr lang="de-CH" dirty="0"/>
              <a:t>Dr. W. </a:t>
            </a:r>
            <a:r>
              <a:rPr lang="de-CH" dirty="0" smtClean="0"/>
              <a:t>Zwermann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4859338" y="5517232"/>
            <a:ext cx="4291111" cy="1080418"/>
          </a:xfrm>
          <a:prstGeom prst="rect">
            <a:avLst/>
          </a:prstGeom>
          <a:solidFill>
            <a:srgbClr val="E5E5E5">
              <a:alpha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+mn-lt"/>
              </a:rPr>
              <a:t>Additional acknowledgments: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</a:t>
            </a:r>
            <a:r>
              <a:rPr lang="de-CH" dirty="0" err="1">
                <a:latin typeface="+mn-lt"/>
              </a:rPr>
              <a:t>Nuclear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Safety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Inspectorat</a:t>
            </a:r>
            <a:r>
              <a:rPr lang="de-CH" dirty="0">
                <a:latin typeface="+mn-lt"/>
              </a:rPr>
              <a:t> (ENSI)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Office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Energy</a:t>
            </a:r>
            <a:r>
              <a:rPr lang="de-CH" dirty="0">
                <a:latin typeface="+mn-lt"/>
              </a:rPr>
              <a:t> (BFM)</a:t>
            </a:r>
          </a:p>
        </p:txBody>
      </p:sp>
    </p:spTree>
    <p:extLst>
      <p:ext uri="{BB962C8B-B14F-4D97-AF65-F5344CB8AC3E}">
        <p14:creationId xmlns:p14="http://schemas.microsoft.com/office/powerpoint/2010/main" val="349705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pic>
        <p:nvPicPr>
          <p:cNvPr id="22" name="Picture 4" descr="C:\Users\wicaksono_d\Desktop\npic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9"/>
            <a:ext cx="2449919" cy="338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wicaksono_d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31" y="1557338"/>
            <a:ext cx="2387626" cy="33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caksono_d\Desktop\Untitled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79" y="1557339"/>
            <a:ext cx="2396593" cy="33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71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:\project\stars\workspace\RND\SB-RND-ACT-006-13\WD41\projects\temp\wd41-all\figures\defense\figures\plotEnsDP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6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78772" y="1557338"/>
            <a:ext cx="3529731" cy="10081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clad temperature data only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18759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:\project\stars\workspace\RND\SB-RND-ACT-006-13\WD41\projects\temp\wd41-all\figures\defense\figures\plotEnsDP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6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78773" y="1557338"/>
            <a:ext cx="3241378" cy="10081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pressure drop data only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18759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:\project\stars\workspace\RND\SB-RND-ACT-006-13\WD41\projects\temp\wd41-all\figures\defense\figures\plotEnsAllDiscCenteredNoParam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Calibration excluding strongly correlated parameter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2132856"/>
            <a:ext cx="1008112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1880" y="278092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1006773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3348" y="4139312"/>
            <a:ext cx="101889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2260" y="4797152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8384" y="544522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5600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5600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0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2053060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60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267744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3133180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80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347864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6285600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428396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6285600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499992" y="6285600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6285600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437436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36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58956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564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581451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51" y="6285600"/>
                <a:ext cx="502717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876256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6285600"/>
                <a:ext cx="432048" cy="235239"/>
              </a:xfrm>
              <a:prstGeom prst="rect">
                <a:avLst/>
              </a:prstGeom>
              <a:blipFill rotWithShape="1">
                <a:blip r:embed="rId12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741692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692" y="6285600"/>
                <a:ext cx="214684" cy="245740"/>
              </a:xfrm>
              <a:prstGeom prst="rect">
                <a:avLst/>
              </a:prstGeom>
              <a:blipFill rotWithShape="1">
                <a:blip r:embed="rId13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7956376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6285600"/>
                <a:ext cx="432048" cy="235239"/>
              </a:xfrm>
              <a:prstGeom prst="rect">
                <a:avLst/>
              </a:prstGeom>
              <a:blipFill rotWithShape="1">
                <a:blip r:embed="rId14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78773" y="1557338"/>
            <a:ext cx="3241378" cy="136760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without 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a strongly correlated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parameter (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dffbVIHT</a:t>
            </a:r>
            <a:r>
              <a:rPr lang="en-US" sz="2400" b="1" kern="1000" spc="30" dirty="0" smtClean="0">
                <a:latin typeface="+mn-lt"/>
                <a:cs typeface="Franklin Gothic Book"/>
              </a:rPr>
              <a:t>)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863640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8574" y="1534663"/>
            <a:ext cx="2837268" cy="2974457"/>
            <a:chOff x="942644" y="955078"/>
            <a:chExt cx="2837268" cy="2974457"/>
          </a:xfrm>
        </p:grpSpPr>
        <p:pic>
          <p:nvPicPr>
            <p:cNvPr id="5" name="Picture 2" descr="W:\project\stars\workspace\RND\SB-RND-ACT-006-13\WD41\projects\stars\ENSI Presentation\flecht-sease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332969"/>
              <a:ext cx="1322002" cy="127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690810" y="2745793"/>
              <a:ext cx="20891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b="1" dirty="0">
                  <a:latin typeface="+mn-lt"/>
                </a:rPr>
                <a:t>FLECHT-SEASET</a:t>
              </a:r>
            </a:p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Westinghouse, USA</a:t>
              </a:r>
            </a:p>
          </p:txBody>
        </p:sp>
        <p:pic>
          <p:nvPicPr>
            <p:cNvPr id="7" name="Picture 9" descr="W:\project\stars\workspace\RND\SB-RND-ACT-006-13\WD41\projects\stars\ENSI Presentation\flecht-seaset-axial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7"/>
            <a:stretch/>
          </p:blipFill>
          <p:spPr bwMode="auto">
            <a:xfrm flipH="1">
              <a:off x="942644" y="955078"/>
              <a:ext cx="677028" cy="297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596336" y="4230363"/>
            <a:ext cx="1584176" cy="2359309"/>
            <a:chOff x="7380312" y="4073753"/>
            <a:chExt cx="1584176" cy="2359309"/>
          </a:xfrm>
        </p:grpSpPr>
        <p:pic>
          <p:nvPicPr>
            <p:cNvPr id="9" name="Picture 4" descr="W:\project\stars\workspace\RND\SB-RND-ACT-006-13\WD41\projects\stars\ENSI Presentation\achilles-ax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1" r="78937"/>
            <a:stretch/>
          </p:blipFill>
          <p:spPr bwMode="auto">
            <a:xfrm flipH="1">
              <a:off x="7380312" y="4073753"/>
              <a:ext cx="403001" cy="235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W:\project\stars\workspace\RND\SB-RND-ACT-006-13\WD41\projects\stars\ENSI Presentation\achilles-xsection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3505" r="59265" b="32988"/>
            <a:stretch/>
          </p:blipFill>
          <p:spPr bwMode="auto">
            <a:xfrm>
              <a:off x="7783313" y="4073753"/>
              <a:ext cx="807981" cy="80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783313" y="5141922"/>
              <a:ext cx="1181175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ACHILLES</a:t>
              </a:r>
            </a:p>
            <a:p>
              <a:pPr>
                <a:spcBef>
                  <a:spcPts val="0"/>
                </a:spcBef>
              </a:pPr>
              <a:r>
                <a:rPr lang="en-US" sz="1500" dirty="0" err="1">
                  <a:latin typeface="+mn-lt"/>
                </a:rPr>
                <a:t>Winfrith</a:t>
              </a:r>
              <a:r>
                <a:rPr lang="en-US" sz="1500" dirty="0">
                  <a:latin typeface="+mn-lt"/>
                </a:rPr>
                <a:t>, UK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26669" y="4230361"/>
            <a:ext cx="2329507" cy="2281475"/>
            <a:chOff x="3250605" y="4073753"/>
            <a:chExt cx="2329507" cy="2281474"/>
          </a:xfrm>
        </p:grpSpPr>
        <p:pic>
          <p:nvPicPr>
            <p:cNvPr id="13" name="Picture 8" descr="W:\project\stars\workspace\RND\SB-RND-ACT-006-13\WD41\projects\stars\ENSI Presentation\feba-axial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1" r="46587" b="1265"/>
            <a:stretch/>
          </p:blipFill>
          <p:spPr bwMode="auto">
            <a:xfrm>
              <a:off x="3250605" y="4121599"/>
              <a:ext cx="1130562" cy="223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wicaksono_d\Desktop\npic\test-section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2" r="26092" b="15373"/>
            <a:stretch/>
          </p:blipFill>
          <p:spPr bwMode="auto">
            <a:xfrm>
              <a:off x="4200392" y="4073753"/>
              <a:ext cx="735371" cy="73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4211959" y="5128641"/>
              <a:ext cx="1368153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FEBA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KIT, Germany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692335" y="1534663"/>
            <a:ext cx="542323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Excerpt from the TRACE Code Theory Manual: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“…the </a:t>
            </a:r>
            <a:r>
              <a:rPr lang="en-US" sz="1700" b="1" dirty="0">
                <a:latin typeface="+mn-lt"/>
              </a:rPr>
              <a:t>approximate value of the coefficient</a:t>
            </a:r>
            <a:r>
              <a:rPr lang="en-US" sz="1700" dirty="0">
                <a:latin typeface="+mn-lt"/>
              </a:rPr>
              <a:t> in Eq. (4-119) </a:t>
            </a:r>
            <a:r>
              <a:rPr lang="en-US" sz="1700" b="1" dirty="0">
                <a:latin typeface="+mn-lt"/>
              </a:rPr>
              <a:t>was determined from data comparisons with FLECHT-SEASET</a:t>
            </a:r>
            <a:r>
              <a:rPr lang="en-US" sz="1700" dirty="0">
                <a:latin typeface="+mn-lt"/>
              </a:rPr>
              <a:t> 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data…” (pp. 164)</a:t>
            </a:r>
            <a:endParaRPr lang="de-CH" sz="1700" dirty="0">
              <a:latin typeface="+mn-lt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“In TRACE, the above interfacial drag coefficient </a:t>
            </a:r>
            <a:r>
              <a:rPr lang="en-US" sz="1700" b="1" dirty="0">
                <a:latin typeface="+mn-lt"/>
              </a:rPr>
              <a:t>has been reduced by a factor of ¾</a:t>
            </a:r>
            <a:r>
              <a:rPr lang="en-US" sz="1700" dirty="0">
                <a:latin typeface="+mn-lt"/>
              </a:rPr>
              <a:t> </a:t>
            </a:r>
            <a:r>
              <a:rPr lang="en-US" sz="1700" b="1" dirty="0">
                <a:latin typeface="+mn-lt"/>
              </a:rPr>
              <a:t>to better match FLECHT-SEASET </a:t>
            </a:r>
            <a:r>
              <a:rPr lang="en-US" sz="1700" dirty="0">
                <a:latin typeface="+mn-lt"/>
              </a:rPr>
              <a:t>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data, so…”  (pp. 166</a:t>
            </a:r>
            <a:r>
              <a:rPr lang="en-US" sz="1700" dirty="0" smtClean="0">
                <a:latin typeface="+mn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74619" y="4253037"/>
            <a:ext cx="1665733" cy="2344315"/>
            <a:chOff x="5570563" y="4073753"/>
            <a:chExt cx="1665733" cy="2344315"/>
          </a:xfrm>
        </p:grpSpPr>
        <p:pic>
          <p:nvPicPr>
            <p:cNvPr id="18" name="Picture 6" descr="W:\project\stars\workspace\RND\SB-RND-ACT-006-13\WD41\projects\stars\ENSI Presentation\rbht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4" t="45013" r="47827" b="18194"/>
            <a:stretch/>
          </p:blipFill>
          <p:spPr bwMode="auto">
            <a:xfrm>
              <a:off x="5997560" y="4073753"/>
              <a:ext cx="758932" cy="75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W:\project\stars\workspace\RND\SB-RND-ACT-006-13\WD41\projects\stars\ENSI Presentation\rbht-xsection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4" t="2080" r="50796"/>
            <a:stretch/>
          </p:blipFill>
          <p:spPr bwMode="auto">
            <a:xfrm>
              <a:off x="5570563" y="4127642"/>
              <a:ext cx="399918" cy="229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997560" y="5129573"/>
              <a:ext cx="12387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RBHT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PSU, USA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26314" y="4869160"/>
            <a:ext cx="2837268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+mn-lt"/>
              </a:rPr>
              <a:t>What if the calibration was done on other, similar, separate effect test </a:t>
            </a:r>
            <a:r>
              <a:rPr lang="en-US" sz="2000" b="1" dirty="0" smtClean="0">
                <a:latin typeface="+mn-lt"/>
              </a:rPr>
              <a:t>facilities (SETFs)?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562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Objectives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6517" y="1414463"/>
            <a:ext cx="8281987" cy="1510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Given experimental data from a Separate Effect Test Facility (SETF), develop a methodology to: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1800" b="1" dirty="0" smtClean="0">
                <a:ea typeface="ヒラギノ角ゴ Pro W3"/>
                <a:cs typeface="ヒラギノ角ゴ Pro W3"/>
              </a:rPr>
              <a:t>Quantify the uncertainty of physical model parameters in a TH System Code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to be sampled from and propagated within statistical uncertainty analysis framework.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minutes/run)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05050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Mbytes/run).</a:t>
                </a:r>
                <a:endParaRPr lang="en-US" sz="1800" dirty="0" smtClean="0"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Is it applicable to make prediction?</a:t>
                </a:r>
                <a:b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</a:br>
                <a:endParaRPr lang="en-US" sz="1800" dirty="0" smtClean="0">
                  <a:solidFill>
                    <a:srgbClr val="505050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blipFill rotWithShape="1">
                <a:blip r:embed="rId2"/>
                <a:stretch>
                  <a:fillRect l="-627" b="-275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26516" y="2996952"/>
            <a:ext cx="7417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ea typeface="ヒラギノ角ゴ Pro W3"/>
                <a:cs typeface="ヒラギノ角ゴ Pro W3"/>
              </a:rPr>
              <a:t>Cast as a problem of </a:t>
            </a:r>
            <a:r>
              <a:rPr lang="en-US" b="1" dirty="0" smtClean="0">
                <a:ea typeface="ヒラギノ角ゴ Pro W3"/>
                <a:cs typeface="ヒラギノ角ゴ Pro W3"/>
              </a:rPr>
              <a:t>statistical inference </a:t>
            </a:r>
            <a:r>
              <a:rPr lang="en-US" dirty="0" smtClean="0">
                <a:ea typeface="ヒラギノ角ゴ Pro W3"/>
                <a:cs typeface="ヒラギノ角ゴ Pro W3"/>
              </a:rPr>
              <a:t>and entails </a:t>
            </a:r>
            <a:r>
              <a:rPr lang="en-US" b="1" dirty="0">
                <a:ea typeface="ヒラギノ角ゴ Pro W3"/>
                <a:cs typeface="ヒラギノ角ゴ Pro W3"/>
              </a:rPr>
              <a:t>four </a:t>
            </a:r>
            <a:r>
              <a:rPr lang="en-US" b="1" dirty="0" smtClean="0">
                <a:ea typeface="ヒラギノ角ゴ Pro W3"/>
                <a:cs typeface="ヒラギノ角ゴ Pro W3"/>
              </a:rPr>
              <a:t>main questions</a:t>
            </a:r>
            <a:r>
              <a:rPr lang="en-US" dirty="0">
                <a:ea typeface="ヒラギノ角ゴ Pro W3"/>
                <a:cs typeface="ヒラギノ角ゴ Pro W3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07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Statistical Framework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251520" y="3286766"/>
                <a:ext cx="6769248" cy="3238578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minutes)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err="1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MBytes</a:t>
                </a: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).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Is the quantified uncertainty applicable to make prediction?</a:t>
                </a:r>
              </a:p>
            </p:txBody>
          </p:sp>
        </mc:Choice>
        <mc:Fallback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286766"/>
                <a:ext cx="6769248" cy="3238578"/>
              </a:xfrm>
              <a:prstGeom prst="rect">
                <a:avLst/>
              </a:prstGeom>
              <a:blipFill rotWithShape="1">
                <a:blip r:embed="rId3"/>
                <a:stretch>
                  <a:fillRect l="-720" b="-2448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9"/>
          <p:cNvSpPr/>
          <p:nvPr/>
        </p:nvSpPr>
        <p:spPr bwMode="auto">
          <a:xfrm>
            <a:off x="6372202" y="3286765"/>
            <a:ext cx="2160810" cy="718393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6372202" y="4149174"/>
            <a:ext cx="2160809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6372201" y="4994222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6372200" y="5805358"/>
            <a:ext cx="2137095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Plus 8"/>
          <p:cNvSpPr/>
          <p:nvPr/>
        </p:nvSpPr>
        <p:spPr bwMode="auto">
          <a:xfrm>
            <a:off x="713620" y="1820367"/>
            <a:ext cx="914400" cy="914400"/>
          </a:xfrm>
          <a:prstGeom prst="mathPl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5292080" y="1820367"/>
            <a:ext cx="914400" cy="914400"/>
          </a:xfrm>
          <a:prstGeom prst="mathMin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1557338"/>
            <a:ext cx="3672408" cy="14404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are non-intrusive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require less assumptions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about the underlying model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Ultimate results conform 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with probabilistic framework for UQ</a:t>
            </a:r>
            <a:endParaRPr lang="en-US" sz="1800" kern="1000" spc="30" dirty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5" y="1557338"/>
            <a:ext cx="2952899" cy="1440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latin typeface="+mn-lt"/>
                <a:cs typeface="Franklin Gothic Book"/>
              </a:rPr>
              <a:t>Methods </a:t>
            </a:r>
            <a:r>
              <a:rPr lang="en-US" sz="2000" kern="1000" spc="30" dirty="0" smtClean="0">
                <a:latin typeface="+mn-lt"/>
                <a:cs typeface="Franklin Gothic Book"/>
              </a:rPr>
              <a:t>tend</a:t>
            </a:r>
            <a:r>
              <a:rPr lang="en-US" sz="2000" kern="1000" spc="30" dirty="0">
                <a:latin typeface="+mn-lt"/>
                <a:cs typeface="Franklin Gothic Book"/>
              </a:rPr>
              <a:t> </a:t>
            </a:r>
            <a:r>
              <a:rPr lang="en-US" sz="2000" kern="1000" spc="30" dirty="0" smtClean="0">
                <a:latin typeface="+mn-lt"/>
                <a:cs typeface="Franklin Gothic Book"/>
              </a:rPr>
              <a:t>to </a:t>
            </a:r>
            <a:r>
              <a:rPr lang="en-US" sz="2000" kern="1000" spc="30" dirty="0" smtClean="0">
                <a:latin typeface="+mn-lt"/>
                <a:cs typeface="Franklin Gothic Book"/>
              </a:rPr>
              <a:t>be </a:t>
            </a:r>
            <a:r>
              <a:rPr lang="en-US" sz="2000" kern="1000" spc="30" dirty="0" smtClean="0">
                <a:latin typeface="+mn-lt"/>
                <a:cs typeface="Franklin Gothic Book"/>
              </a:rPr>
              <a:t/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expensive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(require </a:t>
            </a:r>
            <a:r>
              <a:rPr lang="en-US" sz="1800" kern="1000" spc="30" dirty="0" smtClean="0">
                <a:latin typeface="+mn-lt"/>
                <a:cs typeface="Franklin Gothic Book"/>
              </a:rPr>
              <a:t>numerous code runs) </a:t>
            </a:r>
          </a:p>
        </p:txBody>
      </p:sp>
    </p:spTree>
    <p:extLst>
      <p:ext uri="{BB962C8B-B14F-4D97-AF65-F5344CB8AC3E}">
        <p14:creationId xmlns:p14="http://schemas.microsoft.com/office/powerpoint/2010/main" val="4292761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 descr="W:\project\stars\workspace\RND\SB-RND-ACT-006-13\WD41\projects\stars\ENSI Presentation\feba-axi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" r="46587" b="1265"/>
          <a:stretch/>
        </p:blipFill>
        <p:spPr bwMode="auto">
          <a:xfrm>
            <a:off x="684213" y="1556792"/>
            <a:ext cx="2563934" cy="50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FEBA Separate Effect Test Facility (SETF)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827088" y="2342803"/>
            <a:ext cx="792584" cy="36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47380" y="1556792"/>
            <a:ext cx="648072" cy="20408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7784" y="1557338"/>
            <a:ext cx="648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FEBA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Tests were </a:t>
            </a:r>
            <a:r>
              <a:rPr lang="en-US" sz="1800" dirty="0">
                <a:latin typeface="+mn-lt"/>
              </a:rPr>
              <a:t>conducted at </a:t>
            </a:r>
            <a:r>
              <a:rPr lang="en-US" sz="1800" dirty="0" err="1">
                <a:latin typeface="+mn-lt"/>
              </a:rPr>
              <a:t>Kfz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Karlsruhe (KIT) </a:t>
            </a:r>
            <a:r>
              <a:rPr lang="en-US" sz="1800" dirty="0">
                <a:latin typeface="+mn-lt"/>
              </a:rPr>
              <a:t>during 1980s for investigating bottom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using rod </a:t>
            </a:r>
            <a:r>
              <a:rPr lang="en-US" sz="1800" dirty="0" smtClean="0">
                <a:latin typeface="+mn-lt"/>
              </a:rPr>
              <a:t>simulators 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NiCr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4</m:t>
                      </m:r>
                      <m:r>
                        <a:rPr lang="en-US" sz="2000" b="0" i="1" smtClean="0">
                          <a:latin typeface="Cambria Math"/>
                        </a:rPr>
                        <m:t>.1 [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m</m:t>
                      </m:r>
                      <m:r>
                        <a:rPr lang="en-US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-78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/>
          <p:cNvSpPr/>
          <p:nvPr/>
        </p:nvSpPr>
        <p:spPr bwMode="auto">
          <a:xfrm>
            <a:off x="1557621" y="582494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>
            <a:off x="1504132" y="234280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7" name="Elbow Connector 26"/>
          <p:cNvCxnSpPr>
            <a:stCxn id="26" idx="1"/>
            <a:endCxn id="25" idx="1"/>
          </p:cNvCxnSpPr>
          <p:nvPr/>
        </p:nvCxnSpPr>
        <p:spPr bwMode="auto">
          <a:xfrm rot="10800000" flipH="1" flipV="1">
            <a:off x="1535156" y="2396294"/>
            <a:ext cx="53489" cy="3482145"/>
          </a:xfrm>
          <a:prstGeom prst="bentConnector3">
            <a:avLst>
              <a:gd name="adj1" fmla="val -29152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4859338" y="4869160"/>
            <a:ext cx="424973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+mn-lt"/>
              </a:rPr>
              <a:t>Three types </a:t>
            </a:r>
            <a:r>
              <a:rPr lang="en-US" sz="1800" dirty="0" smtClean="0">
                <a:latin typeface="+mn-lt"/>
              </a:rPr>
              <a:t>of measurements were taken: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Clad temperature (8 axial locations)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Pressure drop (4 axial segments)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Liquid carryover</a:t>
            </a:r>
            <a:endParaRPr lang="en-US" sz="1800" dirty="0">
              <a:latin typeface="+mn-lt"/>
            </a:endParaRPr>
          </a:p>
        </p:txBody>
      </p:sp>
      <p:pic>
        <p:nvPicPr>
          <p:cNvPr id="22" name="Picture 5" descr="C:\Users\wicaksono_d\Desktop\npic\test-sec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95" y="2710038"/>
            <a:ext cx="205384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800" dirty="0" smtClean="0">
                    <a:latin typeface="+mn-lt"/>
                  </a:rPr>
                  <a:t>Main analyses are based on Test No. 216:</a:t>
                </a: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=3.8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cm</m:t>
                        </m:r>
                        <m:r>
                          <a:rPr lang="en-US" sz="1800" b="0" i="0" smtClean="0">
                            <a:latin typeface="Cambria Math"/>
                          </a:rPr>
                          <m:t>.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en-US" sz="1800" b="0" i="0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sys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=4.1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bar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=3</m:t>
                    </m:r>
                    <m:r>
                      <a:rPr lang="en-US" sz="1800" b="0" i="1" smtClean="0">
                        <a:latin typeface="Cambria Math"/>
                      </a:rPr>
                      <m:t>12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K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Power</m:t>
                    </m:r>
                    <m:r>
                      <a:rPr lang="en-US" sz="1800" b="0" i="0" smtClean="0">
                        <a:latin typeface="Cambria Math"/>
                      </a:rPr>
                      <m:t>=120%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ANS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Decay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Curve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  <a:blipFill rotWithShape="1">
                <a:blip r:embed="rId6"/>
                <a:stretch>
                  <a:fillRect l="-1148" t="-1285" b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202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TRACE Model of FEBA SETF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27584" y="1412776"/>
            <a:ext cx="3825056" cy="5215607"/>
            <a:chOff x="827584" y="1412776"/>
            <a:chExt cx="3825056" cy="5215607"/>
          </a:xfrm>
        </p:grpSpPr>
        <p:pic>
          <p:nvPicPr>
            <p:cNvPr id="4098" name="Picture 2" descr="W:\project\stars\workspace\RND\SB-RND-ACT-006-13\WD41\projects\temp\wd41-all\wd41-defense\figures\figures\febaNodalizati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8853"/>
              <a:ext cx="1617827" cy="520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555776" y="5083497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Powered Heater Rods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55776" y="5489180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Housing/Enclosure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776" y="5875684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Spacer grid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3688" y="6340350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Inlet flow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3688" y="1987153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Upper plenum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3688" y="1412776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Backpressure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(4)</a:t>
                </a:r>
                <a:r>
                  <a:rPr lang="en-US" sz="1800" dirty="0" smtClean="0">
                    <a:latin typeface="+mn-lt"/>
                  </a:rPr>
                  <a:t> Experimental boundary </a:t>
                </a:r>
                <a:r>
                  <a:rPr lang="en-US" sz="1800" dirty="0">
                    <a:latin typeface="+mn-lt"/>
                  </a:rPr>
                  <a:t>conditions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</a:t>
                </a:r>
                <a:r>
                  <a:rPr lang="en-US" sz="1800" dirty="0">
                    <a:latin typeface="+mn-lt"/>
                  </a:rPr>
                  <a:t> etc</a:t>
                </a:r>
                <a:r>
                  <a:rPr lang="en-US" sz="1800" dirty="0" smtClean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(9)</a:t>
                </a:r>
                <a:r>
                  <a:rPr lang="en-US" sz="1800" dirty="0" smtClean="0">
                    <a:latin typeface="+mn-lt"/>
                  </a:rPr>
                  <a:t> Material </a:t>
                </a:r>
                <a:r>
                  <a:rPr lang="en-US" sz="1800" dirty="0">
                    <a:latin typeface="+mn-lt"/>
                  </a:rPr>
                  <a:t>properties (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𝑘</m:t>
                    </m:r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etc</a:t>
                </a:r>
                <a:r>
                  <a:rPr lang="en-US" sz="1800" dirty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(2)</a:t>
                </a:r>
                <a:r>
                  <a:rPr lang="en-US" sz="1800" dirty="0" smtClean="0">
                    <a:latin typeface="+mn-lt"/>
                  </a:rPr>
                  <a:t> Spacer </a:t>
                </a:r>
                <a:r>
                  <a:rPr lang="en-US" sz="1800" dirty="0">
                    <a:latin typeface="+mn-lt"/>
                  </a:rPr>
                  <a:t>grid model </a:t>
                </a:r>
                <a:r>
                  <a:rPr lang="en-US" sz="18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enh</m:t>
                        </m:r>
                        <m:r>
                          <a:rPr lang="en-US" sz="1800" b="0" i="0" dirty="0" smtClean="0">
                            <a:latin typeface="Cambria Math"/>
                          </a:rPr>
                          <m:t>.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/>
                      </a:rPr>
                      <m:t>Δ</m:t>
                    </m:r>
                    <m:r>
                      <a:rPr lang="en-US" sz="1800" b="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)</a:t>
                </a:r>
                <a:endParaRPr lang="en-US" sz="1800" dirty="0">
                  <a:latin typeface="+mn-lt"/>
                </a:endParaRP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(10)</a:t>
                </a:r>
                <a:r>
                  <a:rPr lang="en-US" sz="1800" dirty="0" smtClean="0">
                    <a:latin typeface="+mn-lt"/>
                  </a:rPr>
                  <a:t> Post-CHF </a:t>
                </a:r>
                <a:r>
                  <a:rPr lang="en-US" sz="1800" dirty="0">
                    <a:latin typeface="+mn-lt"/>
                  </a:rPr>
                  <a:t>closure </a:t>
                </a:r>
                <a:r>
                  <a:rPr lang="en-US" sz="1800" dirty="0" smtClean="0">
                    <a:latin typeface="+mn-lt"/>
                  </a:rPr>
                  <a:t>relations (IAFB </a:t>
                </a:r>
                <a:r>
                  <a:rPr lang="en-US" sz="1800" dirty="0">
                    <a:latin typeface="+mn-lt"/>
                  </a:rPr>
                  <a:t>wall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r>
                  <a:rPr lang="en-US" sz="1800" dirty="0">
                    <a:latin typeface="+mn-lt"/>
                  </a:rPr>
                  <a:t>, DFFB </a:t>
                </a:r>
                <a:r>
                  <a:rPr lang="en-US" sz="1800" dirty="0" smtClean="0">
                    <a:latin typeface="+mn-lt"/>
                  </a:rPr>
                  <a:t>interfacial </a:t>
                </a:r>
                <a:r>
                  <a:rPr lang="en-US" sz="1800" dirty="0">
                    <a:latin typeface="+mn-lt"/>
                  </a:rPr>
                  <a:t>d</a:t>
                </a:r>
                <a:r>
                  <a:rPr lang="en-US" sz="1800" dirty="0" smtClean="0">
                    <a:latin typeface="+mn-lt"/>
                  </a:rPr>
                  <a:t>rag, etc.)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Quench temperature 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</a:t>
                </a:r>
                <a:r>
                  <a:rPr lang="en-US" sz="1800" dirty="0">
                    <a:latin typeface="+mn-lt"/>
                  </a:rPr>
                  <a:t>T</a:t>
                </a:r>
                <a:r>
                  <a:rPr lang="en-US" sz="1800" dirty="0" smtClean="0">
                    <a:latin typeface="+mn-lt"/>
                  </a:rPr>
                  <a:t>ransition boiling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blipFill rotWithShape="1">
                <a:blip r:embed="rId4"/>
                <a:stretch>
                  <a:fillRect t="-998" r="-702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 bwMode="auto">
          <a:xfrm>
            <a:off x="4679431" y="1989261"/>
            <a:ext cx="179907" cy="1384795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>
            <a:off x="4679433" y="3573016"/>
            <a:ext cx="187394" cy="1224136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Model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p</a:t>
                </a: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blipFill rotWithShape="1">
                <a:blip r:embed="rId5"/>
                <a:stretch>
                  <a:fillRect l="-9917" t="-10680" r="-1240" b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Controllable</a:t>
                </a:r>
                <a:b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</a:b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blipFill rotWithShape="1">
                <a:blip r:embed="rId6"/>
                <a:stretch>
                  <a:fillRect l="-9917" t="-10204" b="-2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3851920" y="1418853"/>
            <a:ext cx="5257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+mn-lt"/>
              </a:rPr>
              <a:t>27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Parameters are required </a:t>
            </a:r>
            <a:r>
              <a:rPr lang="en-US" sz="2000" dirty="0">
                <a:latin typeface="+mn-lt"/>
              </a:rPr>
              <a:t>to specify the </a:t>
            </a:r>
            <a:r>
              <a:rPr lang="en-US" sz="2000" dirty="0" smtClean="0">
                <a:latin typeface="+mn-lt"/>
              </a:rPr>
              <a:t>model</a:t>
            </a:r>
            <a:r>
              <a:rPr lang="en-US" sz="2000" dirty="0">
                <a:latin typeface="+mn-lt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3799" y="5171531"/>
            <a:ext cx="4105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With flat independent prior uncertainties,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either in linear or log scales</a:t>
            </a:r>
          </a:p>
        </p:txBody>
      </p:sp>
    </p:spTree>
    <p:extLst>
      <p:ext uri="{BB962C8B-B14F-4D97-AF65-F5344CB8AC3E}">
        <p14:creationId xmlns:p14="http://schemas.microsoft.com/office/powerpoint/2010/main" val="2579760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S_PowerPoint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800" kern="1000" spc="30" dirty="0" err="1" smtClean="0">
            <a:latin typeface="+mn-lt"/>
            <a:cs typeface="Franklin Gothic Book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STARS_PowerPoint</Template>
  <TotalTime>0</TotalTime>
  <Words>3137</Words>
  <Application>Microsoft Office PowerPoint</Application>
  <PresentationFormat>On-screen Show (4:3)</PresentationFormat>
  <Paragraphs>597</Paragraphs>
  <Slides>47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STARS_PowerPoint</vt:lpstr>
      <vt:lpstr>Bayesian Uncertainty Quantification of Physical Models in  Thermal-Hydraulics System Codes</vt:lpstr>
      <vt:lpstr>Safety Analysis of LWR under LBLOCA: Show max. clad temperature &lt; safety limit</vt:lpstr>
      <vt:lpstr>Forward Uncertainty Quantification: Uncertain Inputs ⇒ Uncertain Outputs</vt:lpstr>
      <vt:lpstr>Physical Model Parameters: post-Critical Heat Flux (CHF) Flow Regimes</vt:lpstr>
      <vt:lpstr>Uncertainty in  Physical Model Parameters</vt:lpstr>
      <vt:lpstr>Research Objectives</vt:lpstr>
      <vt:lpstr>Scope of Research: Statistical Framework</vt:lpstr>
      <vt:lpstr>Scope of Research: FEBA Separate Effect Test Facility (SETF)</vt:lpstr>
      <vt:lpstr>Scope of Research: TRACE Model of FEBA SETF</vt:lpstr>
      <vt:lpstr>Statistical Framework: Outline</vt:lpstr>
      <vt:lpstr>Global Sensitivity Analysis for Screening: The Morris Screening Method</vt:lpstr>
      <vt:lpstr>Global Sensitivity Analysis for Screening: The Morris Screening Method</vt:lpstr>
      <vt:lpstr>Global Sensitivity Analysis for Screening: The Morris Screening Method</vt:lpstr>
      <vt:lpstr>Global Sensitivity Analysis for Screening: The Morris Screening Method</vt:lpstr>
      <vt:lpstr>Global Sensitivity Analysis for Screening: Sobol’ Total-Effect Indices</vt:lpstr>
      <vt:lpstr>Global Sensitivity Analysis for Screening: Comparison of Methods</vt:lpstr>
      <vt:lpstr>Uncertainty Propagation using Influential vs. Non-Influential Parameters</vt:lpstr>
      <vt:lpstr>Statistical Framework: Outline</vt:lpstr>
      <vt:lpstr>PowerPoint Presentation</vt:lpstr>
      <vt:lpstr>PowerPoint Presentation</vt:lpstr>
      <vt:lpstr>PowerPoint Presentation</vt:lpstr>
      <vt:lpstr>The training sample size is the main factor for the metamodel performance</vt:lpstr>
      <vt:lpstr>Statistical Framework: Outline</vt:lpstr>
      <vt:lpstr>Bayesian Calibration, Inverse Quantification: Uncertain (Inputs + Data) ⇒ Uncertain Inputs Updated </vt:lpstr>
      <vt:lpstr>Two Aspects of Bayesian Calibration: Formulation and Computation</vt:lpstr>
      <vt:lpstr>Formulation of Bayesian Calibration</vt:lpstr>
      <vt:lpstr>Computation of Bayesian Calibration</vt:lpstr>
      <vt:lpstr>Visualizing Multi-dimensional Posterior: How to read a corner plot?</vt:lpstr>
      <vt:lpstr>Visualizing Multi-dimensional Posterior: How to read a corner plot?</vt:lpstr>
      <vt:lpstr>Main Results: Considering multiple types of data helps constrain the parameters uncertainty</vt:lpstr>
      <vt:lpstr>Main Results: Considering multiple types of data helps constrain the parameters uncertainty</vt:lpstr>
      <vt:lpstr>PowerPoint Presentation</vt:lpstr>
      <vt:lpstr>Main Results: Without model bias term</vt:lpstr>
      <vt:lpstr>Statistical Framework: Outline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Future Work</vt:lpstr>
      <vt:lpstr>Future Work</vt:lpstr>
      <vt:lpstr>Wir schaffen Wissen – heute für morgen</vt:lpstr>
      <vt:lpstr>Uncertainty in  Physical Model Parameters</vt:lpstr>
      <vt:lpstr>Main Results: Considering multiple types of data helps constrain the parameters uncertainty</vt:lpstr>
      <vt:lpstr>Main Results: Considering multiple types of data helps constrain the parameters uncertainty</vt:lpstr>
      <vt:lpstr>Main Results: Calibration excluding strongly correlated parameter</vt:lpstr>
    </vt:vector>
  </TitlesOfParts>
  <Company>PSI - Paul Scherrer Institut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of your  presentation here</dc:title>
  <dc:creator>Ferroukhi Hakim</dc:creator>
  <cp:lastModifiedBy>Wicaksono Damar Canggih</cp:lastModifiedBy>
  <cp:revision>394</cp:revision>
  <cp:lastPrinted>2015-07-23T13:50:07Z</cp:lastPrinted>
  <dcterms:created xsi:type="dcterms:W3CDTF">2016-07-01T16:12:42Z</dcterms:created>
  <dcterms:modified xsi:type="dcterms:W3CDTF">2018-01-13T17:15:08Z</dcterms:modified>
</cp:coreProperties>
</file>